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4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C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090B7-D378-40D2-BA9F-8B71FB3E8D9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C69AF-156C-4351-9E0C-F89A99EB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96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CFE2D-202F-F047-89DD-5F6DD54763A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53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874A8-E979-4C41-862D-22C8AE0E40F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44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874A8-E979-4C41-862D-22C8AE0E40F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97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874A8-E979-4C41-862D-22C8AE0E40F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37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PARADIS minimizes the elapsed run-time by adaptively allocating more processors to larger buckets.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874A8-E979-4C41-862D-22C8AE0E40F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63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standard confidence is blind to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distinction between “negative” and “unknown”. This is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particularly an overkill when G is incomplete</a:t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5B4B-F4DB-4039-BE75-8F2D3B132FC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058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5B4B-F4DB-4039-BE75-8F2D3B132FC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23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W3C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Web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Ontology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Language (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OWL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a Semantic Web language designed to represent rich and complex knowledge about things, groups of things, and relations between things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5B4B-F4DB-4039-BE75-8F2D3B132FC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325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algorithm not only checks different entity pairs in parallel</a:t>
            </a:r>
          </a:p>
          <a:p>
            <a:r>
              <a:rPr lang="en-US" dirty="0" smtClean="0"/>
              <a:t>also inspects different mappings in parallel via </a:t>
            </a:r>
            <a:r>
              <a:rPr lang="en-US" dirty="0" smtClean="0">
                <a:solidFill>
                  <a:srgbClr val="FF0000"/>
                </a:solidFill>
              </a:rPr>
              <a:t>asynchronous message passing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D5B4B-F4DB-4039-BE75-8F2D3B132FC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CFE2D-202F-F047-89DD-5F6DD54763A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03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CFE2D-202F-F047-89DD-5F6DD54763A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3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CFE2D-202F-F047-89DD-5F6DD54763A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44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CFE2D-202F-F047-89DD-5F6DD54763A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77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874A8-E979-4C41-862D-22C8AE0E40F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02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874A8-E979-4C41-862D-22C8AE0E40F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635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874A8-E979-4C41-862D-22C8AE0E40F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42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874A8-E979-4C41-862D-22C8AE0E40F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4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ctr">
              <a:defRPr sz="5400" b="1" cap="none" spc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l">
              <a:buNone/>
              <a:defRPr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186776"/>
            <a:ext cx="5100454" cy="66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98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240AB997-3207-4E46-B780-49DB0D874FF9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1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240AB997-3207-4E46-B780-49DB0D874FF9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0926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240AB997-3207-4E46-B780-49DB0D874FF9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84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240AB997-3207-4E46-B780-49DB0D874FF9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0141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240AB997-3207-4E46-B780-49DB0D874FF9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23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240AB997-3207-4E46-B780-49DB0D874FF9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14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240AB997-3207-4E46-B780-49DB0D874FF9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9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67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240AB997-3207-4E46-B780-49DB0D874FF9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44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240AB997-3207-4E46-B780-49DB0D874FF9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90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240AB997-3207-4E46-B780-49DB0D874FF9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90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240AB997-3207-4E46-B780-49DB0D874FF9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30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240AB997-3207-4E46-B780-49DB0D874FF9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0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240AB997-3207-4E46-B780-49DB0D874FF9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7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240AB997-3207-4E46-B780-49DB0D874FF9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0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518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226F40-DA34-454E-9ACE-07BE9B5E9E85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96693"/>
            <a:ext cx="5100454" cy="66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5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none" spc="0">
          <a:ln w="12700">
            <a:solidFill>
              <a:schemeClr val="accent3">
                <a:lumMod val="50000"/>
              </a:schemeClr>
            </a:solidFill>
            <a:prstDash val="solid"/>
          </a:ln>
          <a:pattFill prst="narHorz">
            <a:fgClr>
              <a:schemeClr val="accent3"/>
            </a:fgClr>
            <a:bgClr>
              <a:schemeClr val="accent3">
                <a:lumMod val="40000"/>
                <a:lumOff val="60000"/>
              </a:schemeClr>
            </a:bgClr>
          </a:pattFill>
          <a:effectLst>
            <a:innerShdw blurRad="177800">
              <a:schemeClr val="accent3">
                <a:lumMod val="50000"/>
              </a:schemeClr>
            </a:innerShdw>
          </a:effectLst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D3C24A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D3C24A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D3C24A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D3C24A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D3C24A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036" y="665886"/>
            <a:ext cx="7766936" cy="1646302"/>
          </a:xfrm>
        </p:spPr>
        <p:txBody>
          <a:bodyPr/>
          <a:lstStyle/>
          <a:p>
            <a:r>
              <a:rPr lang="en-US" sz="4000" dirty="0" smtClean="0"/>
              <a:t>Scaling Spark in the Real World : Performance and Usability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4704" y="2884869"/>
            <a:ext cx="8179299" cy="22628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Author:     </a:t>
            </a:r>
            <a:r>
              <a:rPr lang="en-US" dirty="0" smtClean="0">
                <a:effectLst/>
              </a:rPr>
              <a:t>Michael </a:t>
            </a:r>
            <a:r>
              <a:rPr lang="en-US" dirty="0">
                <a:effectLst/>
              </a:rPr>
              <a:t>Armbrust, Tathagata Das, Aaron Davidson, Ali Ghodsi, Andrew </a:t>
            </a:r>
            <a:r>
              <a:rPr lang="en-US" dirty="0" smtClean="0">
                <a:effectLst/>
              </a:rPr>
              <a:t>Or,          		Josh Rosen, Ion Stoica, Patrick Wendell, Reynold Xin, Matei Zaharia.</a:t>
            </a:r>
          </a:p>
          <a:p>
            <a:r>
              <a:rPr lang="en-US" dirty="0" smtClean="0"/>
              <a:t>Type: </a:t>
            </a:r>
            <a:r>
              <a:rPr lang="en-US" dirty="0" smtClean="0">
                <a:effectLst/>
              </a:rPr>
              <a:t>Industry Paper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Ranjan</a:t>
            </a:r>
          </a:p>
          <a:p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32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paper targets the problem of how to derive meaningful clustering from an uncertain data:</a:t>
            </a:r>
          </a:p>
          <a:p>
            <a:endParaRPr lang="en-US" dirty="0"/>
          </a:p>
          <a:p>
            <a:r>
              <a:rPr lang="en-US" dirty="0" smtClean="0"/>
              <a:t>The authors extend the ELKI framework for handling uncertain data.</a:t>
            </a:r>
          </a:p>
          <a:p>
            <a:endParaRPr lang="en-US" dirty="0"/>
          </a:p>
          <a:p>
            <a:r>
              <a:rPr lang="en-US" dirty="0" smtClean="0"/>
              <a:t>ELKI is an open source data mining software written in Java concentrated on unsupervised methods such as cluster analysis and outlier detection.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23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contribution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ELKI 7.0 adds support for the most commonly used uncertainty models.</a:t>
            </a:r>
          </a:p>
          <a:p>
            <a:r>
              <a:rPr lang="en-US" dirty="0" smtClean="0"/>
              <a:t>The ELKI visualization tools have been extended to support the clustering of uncertain data.</a:t>
            </a:r>
          </a:p>
          <a:p>
            <a:r>
              <a:rPr lang="en-US" dirty="0" smtClean="0"/>
              <a:t>Have been added comparison algorithms for clustering uncertain data for specific uncertainty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854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CODD: A </a:t>
            </a:r>
            <a:r>
              <a:rPr lang="en-US" dirty="0" err="1" smtClean="0"/>
              <a:t>Dataless</a:t>
            </a:r>
            <a:r>
              <a:rPr lang="en-US" dirty="0" smtClean="0"/>
              <a:t> Approach to Big Data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</a:t>
            </a:r>
            <a:r>
              <a:rPr lang="en-US" dirty="0" err="1" smtClean="0"/>
              <a:t>Dardan</a:t>
            </a:r>
            <a:r>
              <a:rPr lang="en-US" dirty="0" smtClean="0"/>
              <a:t> </a:t>
            </a:r>
            <a:r>
              <a:rPr lang="en-US" dirty="0" err="1" smtClean="0"/>
              <a:t>Xhymshiti</a:t>
            </a:r>
            <a:endParaRPr lang="en-US" dirty="0" smtClean="0"/>
          </a:p>
          <a:p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8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CODD: A </a:t>
            </a:r>
            <a:r>
              <a:rPr lang="en-US" dirty="0" err="1" smtClean="0"/>
              <a:t>Dataless</a:t>
            </a:r>
            <a:r>
              <a:rPr lang="en-US" dirty="0" smtClean="0"/>
              <a:t> Approach to Big Data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Paper type: </a:t>
            </a:r>
            <a:r>
              <a:rPr lang="en-US" sz="2000" dirty="0" smtClean="0"/>
              <a:t>Demo</a:t>
            </a:r>
          </a:p>
          <a:p>
            <a:r>
              <a:rPr lang="en-US" sz="2000" b="1" dirty="0" smtClean="0"/>
              <a:t>Authors: </a:t>
            </a:r>
            <a:r>
              <a:rPr lang="en-US" sz="2000" dirty="0" err="1" smtClean="0"/>
              <a:t>Ashoke</a:t>
            </a:r>
            <a:r>
              <a:rPr lang="en-US" sz="2000" dirty="0" smtClean="0"/>
              <a:t> S., </a:t>
            </a:r>
            <a:r>
              <a:rPr lang="en-US" sz="2000" dirty="0" err="1" smtClean="0"/>
              <a:t>Jayant</a:t>
            </a:r>
            <a:r>
              <a:rPr lang="en-US" sz="2000" dirty="0" smtClean="0"/>
              <a:t> R. </a:t>
            </a:r>
            <a:r>
              <a:rPr lang="en-US" sz="2000" dirty="0" err="1" smtClean="0"/>
              <a:t>Harits</a:t>
            </a:r>
            <a:r>
              <a:rPr lang="en-US" sz="2000" dirty="0" smtClean="0"/>
              <a:t> (Indian Institute of Science, Bangalore)</a:t>
            </a:r>
          </a:p>
          <a:p>
            <a:r>
              <a:rPr lang="en-US" sz="2000" b="1" dirty="0" smtClean="0"/>
              <a:t>Conference: </a:t>
            </a:r>
            <a:r>
              <a:rPr lang="en-US" sz="2000" dirty="0" smtClean="0"/>
              <a:t>VLDB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965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problem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data management community has been almost completely focused on construction and development of Big Data systems. A little attention was paid to testing such systems.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Traditional testing techniques involving:</a:t>
            </a:r>
          </a:p>
          <a:p>
            <a:pPr lvl="1" algn="just"/>
            <a:r>
              <a:rPr lang="en-US" dirty="0" smtClean="0"/>
              <a:t>Construction of databases</a:t>
            </a:r>
          </a:p>
          <a:p>
            <a:pPr lvl="1" algn="just"/>
            <a:r>
              <a:rPr lang="en-US" dirty="0" smtClean="0"/>
              <a:t>Regression query suites</a:t>
            </a:r>
          </a:p>
          <a:p>
            <a:pPr marL="334963" lvl="1" algn="just"/>
            <a:r>
              <a:rPr lang="en-US" dirty="0" smtClean="0"/>
              <a:t>a</a:t>
            </a:r>
            <a:r>
              <a:rPr lang="en-US" sz="1800" dirty="0" smtClean="0"/>
              <a:t>re not practicable at Big Data Scale</a:t>
            </a:r>
            <a:endParaRPr lang="en-US" dirty="0"/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8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lack of efficient testing tools for Big Data systems.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585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authors have implemented a graphical tool called </a:t>
            </a:r>
            <a:r>
              <a:rPr lang="en-US" b="1" dirty="0" smtClean="0"/>
              <a:t>CODD (Constructing </a:t>
            </a:r>
            <a:r>
              <a:rPr lang="en-US" b="1" dirty="0" err="1" smtClean="0"/>
              <a:t>Dataless</a:t>
            </a:r>
            <a:r>
              <a:rPr lang="en-US" b="1" dirty="0" smtClean="0"/>
              <a:t> Databases)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This tool can simulate data base environments with the desired </a:t>
            </a:r>
            <a:r>
              <a:rPr lang="en-US" i="1" dirty="0" smtClean="0"/>
              <a:t>meta-data </a:t>
            </a:r>
            <a:r>
              <a:rPr lang="en-US" dirty="0" smtClean="0"/>
              <a:t> characteristics without the need to store any content.</a:t>
            </a:r>
          </a:p>
          <a:p>
            <a:pPr algn="just"/>
            <a:r>
              <a:rPr lang="en-US" dirty="0" smtClean="0"/>
              <a:t>CODD has implemented a sort-based algorithm to ensure that </a:t>
            </a:r>
            <a:r>
              <a:rPr lang="en-US" i="1" dirty="0" smtClean="0"/>
              <a:t>meta-data </a:t>
            </a:r>
            <a:r>
              <a:rPr lang="en-US" dirty="0" smtClean="0"/>
              <a:t>input by the user are both </a:t>
            </a:r>
            <a:r>
              <a:rPr lang="en-US" b="1" dirty="0" smtClean="0"/>
              <a:t>legal </a:t>
            </a:r>
            <a:r>
              <a:rPr lang="en-US" dirty="0" smtClean="0"/>
              <a:t>and </a:t>
            </a:r>
            <a:r>
              <a:rPr lang="en-US" b="1" dirty="0" smtClean="0"/>
              <a:t>consistent</a:t>
            </a:r>
            <a:r>
              <a:rPr lang="en-US" dirty="0" smtClean="0"/>
              <a:t>. </a:t>
            </a:r>
          </a:p>
          <a:p>
            <a:pPr algn="just"/>
            <a:r>
              <a:rPr lang="en-US" b="1" smtClean="0"/>
              <a:t>CODD </a:t>
            </a:r>
            <a:r>
              <a:rPr lang="en-US" smtClean="0"/>
              <a:t>deals </a:t>
            </a:r>
            <a:r>
              <a:rPr lang="en-US" dirty="0" smtClean="0"/>
              <a:t>with the </a:t>
            </a:r>
            <a:r>
              <a:rPr lang="en-US" b="1" dirty="0" smtClean="0"/>
              <a:t>Volume </a:t>
            </a:r>
            <a:r>
              <a:rPr lang="en-US" dirty="0" smtClean="0"/>
              <a:t>aspect of Big Data.</a:t>
            </a:r>
          </a:p>
          <a:p>
            <a:pPr algn="just"/>
            <a:r>
              <a:rPr lang="en-US" b="1" dirty="0" smtClean="0"/>
              <a:t>CODD </a:t>
            </a:r>
            <a:r>
              <a:rPr lang="en-US" dirty="0" smtClean="0"/>
              <a:t>is written in Java, running 50K LOC.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5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634" y="2001707"/>
            <a:ext cx="8348369" cy="2049129"/>
          </a:xfrm>
        </p:spPr>
        <p:txBody>
          <a:bodyPr/>
          <a:lstStyle/>
          <a:p>
            <a:r>
              <a:rPr lang="en-US" dirty="0" err="1">
                <a:effectLst/>
              </a:rPr>
              <a:t>Gobblin</a:t>
            </a:r>
            <a:r>
              <a:rPr lang="en-US" dirty="0">
                <a:effectLst/>
              </a:rPr>
              <a:t>: Unifying Data Ingestion for </a:t>
            </a:r>
            <a:r>
              <a:rPr lang="en-US" dirty="0" err="1">
                <a:effectLst/>
              </a:rPr>
              <a:t>Hadoop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825697"/>
            <a:ext cx="7766936" cy="1096899"/>
          </a:xfrm>
        </p:spPr>
        <p:txBody>
          <a:bodyPr>
            <a:normAutofit/>
          </a:bodyPr>
          <a:lstStyle/>
          <a:p>
            <a:r>
              <a:rPr lang="en-US" dirty="0" smtClean="0"/>
              <a:t>Presented by:  Omar Alqahtani</a:t>
            </a:r>
          </a:p>
          <a:p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9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Lin </a:t>
            </a:r>
            <a:r>
              <a:rPr lang="en-US" sz="2400" dirty="0" err="1"/>
              <a:t>Qiao</a:t>
            </a:r>
            <a:r>
              <a:rPr lang="en-US" sz="2400" dirty="0"/>
              <a:t>, </a:t>
            </a:r>
            <a:r>
              <a:rPr lang="en-US" sz="2400" dirty="0" err="1"/>
              <a:t>Yinan</a:t>
            </a:r>
            <a:r>
              <a:rPr lang="en-US" sz="2400" dirty="0"/>
              <a:t> Li, </a:t>
            </a:r>
            <a:r>
              <a:rPr lang="en-US" sz="2400" dirty="0" err="1"/>
              <a:t>Sahil</a:t>
            </a:r>
            <a:r>
              <a:rPr lang="en-US" sz="2400" dirty="0"/>
              <a:t> </a:t>
            </a:r>
            <a:r>
              <a:rPr lang="en-US" sz="2400" dirty="0" err="1"/>
              <a:t>Takiar</a:t>
            </a:r>
            <a:r>
              <a:rPr lang="en-US" sz="2400" dirty="0"/>
              <a:t>, </a:t>
            </a:r>
            <a:r>
              <a:rPr lang="en-US" sz="2400" dirty="0" err="1"/>
              <a:t>Ziyang</a:t>
            </a:r>
            <a:r>
              <a:rPr lang="en-US" sz="2400" dirty="0"/>
              <a:t> Liu, </a:t>
            </a:r>
            <a:r>
              <a:rPr lang="en-US" sz="2400" dirty="0" err="1"/>
              <a:t>Narasimha</a:t>
            </a:r>
            <a:r>
              <a:rPr lang="en-US" sz="2400" dirty="0"/>
              <a:t> </a:t>
            </a:r>
            <a:r>
              <a:rPr lang="en-US" sz="2400" dirty="0" err="1"/>
              <a:t>Veeramreddy</a:t>
            </a:r>
            <a:r>
              <a:rPr lang="en-US" sz="2400" dirty="0"/>
              <a:t>, Min </a:t>
            </a:r>
            <a:r>
              <a:rPr lang="en-US" sz="2400" dirty="0" err="1"/>
              <a:t>Tu</a:t>
            </a:r>
            <a:r>
              <a:rPr lang="en-US" sz="2400" dirty="0"/>
              <a:t>, Ying Dai, </a:t>
            </a:r>
            <a:r>
              <a:rPr lang="en-US" sz="2400" dirty="0" err="1"/>
              <a:t>Issac</a:t>
            </a:r>
            <a:r>
              <a:rPr lang="en-US" sz="2400" dirty="0"/>
              <a:t> </a:t>
            </a:r>
            <a:r>
              <a:rPr lang="en-US" sz="2400" dirty="0" err="1"/>
              <a:t>Buenrostro</a:t>
            </a:r>
            <a:r>
              <a:rPr lang="en-US" sz="2400" dirty="0"/>
              <a:t>, </a:t>
            </a:r>
            <a:r>
              <a:rPr lang="en-US" sz="2400" dirty="0" err="1"/>
              <a:t>Kapil</a:t>
            </a:r>
            <a:r>
              <a:rPr lang="en-US" sz="2400" dirty="0"/>
              <a:t> </a:t>
            </a:r>
            <a:r>
              <a:rPr lang="en-US" sz="2400" dirty="0" err="1"/>
              <a:t>Surlaker</a:t>
            </a:r>
            <a:r>
              <a:rPr lang="en-US" sz="2400" dirty="0"/>
              <a:t>, </a:t>
            </a:r>
            <a:r>
              <a:rPr lang="en-US" sz="2400" dirty="0" err="1"/>
              <a:t>Shirshanka</a:t>
            </a:r>
            <a:r>
              <a:rPr lang="en-US" sz="2400" dirty="0"/>
              <a:t> Das, </a:t>
            </a:r>
            <a:r>
              <a:rPr lang="en-US" sz="2400" dirty="0" err="1"/>
              <a:t>Chavdar</a:t>
            </a:r>
            <a:r>
              <a:rPr lang="en-US" sz="2400" dirty="0"/>
              <a:t> </a:t>
            </a:r>
            <a:r>
              <a:rPr lang="en-US" sz="2400" dirty="0" err="1"/>
              <a:t>Botev</a:t>
            </a:r>
            <a:r>
              <a:rPr lang="en-US" sz="2400" dirty="0"/>
              <a:t> 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/>
              <a:t>LinkedIn Inc.</a:t>
            </a:r>
            <a:br>
              <a:rPr lang="en-US" sz="2400" dirty="0"/>
            </a:br>
            <a:endParaRPr lang="en-US" sz="2200" dirty="0" smtClean="0"/>
          </a:p>
          <a:p>
            <a:pPr marL="0" indent="0" algn="ctr">
              <a:buNone/>
            </a:pPr>
            <a:r>
              <a:rPr lang="en-US" sz="2400" i="1" dirty="0" smtClean="0"/>
              <a:t>VLDB </a:t>
            </a:r>
            <a:r>
              <a:rPr lang="en-US" sz="2400" i="1" dirty="0"/>
              <a:t>Endowment, Vol. 8, No. 12 </a:t>
            </a:r>
            <a:r>
              <a:rPr lang="en-US" sz="2400" i="1" dirty="0" smtClean="0"/>
              <a:t>- 2015</a:t>
            </a:r>
            <a:endParaRPr lang="en-US" sz="2400" i="1" dirty="0"/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04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Motivation/Problem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sz="2800" dirty="0"/>
              <a:t>LinkedIn’s data sources have become </a:t>
            </a:r>
            <a:r>
              <a:rPr lang="en-US" sz="2800" dirty="0" smtClean="0"/>
              <a:t>increasingly heterogeneous</a:t>
            </a:r>
            <a:r>
              <a:rPr lang="en-US" sz="2800" dirty="0"/>
              <a:t>. </a:t>
            </a:r>
            <a:endParaRPr lang="en-US" sz="2800" dirty="0" smtClean="0"/>
          </a:p>
          <a:p>
            <a:pPr lvl="1">
              <a:buFont typeface="Wingdings" charset="2"/>
              <a:buChar char="Ø"/>
            </a:pPr>
            <a:r>
              <a:rPr lang="en-US" sz="2400" dirty="0" smtClean="0"/>
              <a:t>Espresso, Kafka, </a:t>
            </a:r>
            <a:r>
              <a:rPr lang="en-US" sz="2400" dirty="0" err="1"/>
              <a:t>Voldemort</a:t>
            </a:r>
            <a:r>
              <a:rPr lang="en-US" sz="2400" dirty="0"/>
              <a:t> </a:t>
            </a:r>
            <a:r>
              <a:rPr lang="en-US" sz="2400" dirty="0" smtClean="0"/>
              <a:t>, </a:t>
            </a:r>
            <a:r>
              <a:rPr lang="en-US" sz="2400" dirty="0"/>
              <a:t>Oracle, MySQL, </a:t>
            </a:r>
            <a:r>
              <a:rPr lang="en-US" sz="2400" dirty="0" err="1"/>
              <a:t>RocksDB</a:t>
            </a:r>
            <a:r>
              <a:rPr lang="en-US" sz="2400" dirty="0"/>
              <a:t> </a:t>
            </a:r>
          </a:p>
          <a:p>
            <a:pPr lvl="1">
              <a:buFont typeface="Wingdings" charset="2"/>
              <a:buChar char="Ø"/>
            </a:pPr>
            <a:r>
              <a:rPr lang="en-US" sz="2400" dirty="0" smtClean="0"/>
              <a:t>S3</a:t>
            </a:r>
            <a:r>
              <a:rPr lang="en-US" sz="2400" dirty="0"/>
              <a:t>, </a:t>
            </a:r>
            <a:r>
              <a:rPr lang="en-US" sz="2400" dirty="0" err="1"/>
              <a:t>Salesforce</a:t>
            </a:r>
            <a:r>
              <a:rPr lang="en-US" sz="2400" dirty="0"/>
              <a:t>, Google Analytics, etc. </a:t>
            </a:r>
            <a:endParaRPr lang="en-US" sz="2400" dirty="0" smtClean="0"/>
          </a:p>
          <a:p>
            <a:pPr lvl="1">
              <a:buFont typeface="Wingdings" charset="2"/>
              <a:buChar char="Ø"/>
            </a:pPr>
            <a:endParaRPr lang="en-US" sz="2400" dirty="0" smtClean="0"/>
          </a:p>
          <a:p>
            <a:pPr marL="514350" indent="-457200"/>
            <a:r>
              <a:rPr lang="en-US" sz="2800" dirty="0"/>
              <a:t>N</a:t>
            </a:r>
            <a:r>
              <a:rPr lang="en-US" sz="2800" dirty="0" smtClean="0"/>
              <a:t>eeds </a:t>
            </a:r>
            <a:r>
              <a:rPr lang="en-US" sz="2800" dirty="0"/>
              <a:t>to be loaded </a:t>
            </a:r>
            <a:r>
              <a:rPr lang="en-US" sz="2800" dirty="0" smtClean="0"/>
              <a:t>into their </a:t>
            </a:r>
            <a:r>
              <a:rPr lang="en-US" sz="2800" dirty="0" err="1"/>
              <a:t>Hadoop</a:t>
            </a:r>
            <a:r>
              <a:rPr lang="en-US" sz="2800" dirty="0"/>
              <a:t> clusters to feed business- or consumer- oriented analysis. </a:t>
            </a:r>
          </a:p>
          <a:p>
            <a:pPr marL="514350" indent="-457200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036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Spark?</a:t>
            </a:r>
          </a:p>
          <a:p>
            <a:r>
              <a:rPr lang="en-US" sz="2800" dirty="0" smtClean="0"/>
              <a:t>Why is Spark required?</a:t>
            </a:r>
          </a:p>
          <a:p>
            <a:r>
              <a:rPr lang="en-US" sz="2800" dirty="0" smtClean="0"/>
              <a:t>Problems?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84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Previous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800" dirty="0"/>
              <a:t>S</a:t>
            </a:r>
            <a:r>
              <a:rPr lang="en-US" sz="2800" dirty="0" smtClean="0"/>
              <a:t>eparate </a:t>
            </a:r>
            <a:r>
              <a:rPr lang="en-US" sz="2800" dirty="0"/>
              <a:t>data </a:t>
            </a:r>
            <a:r>
              <a:rPr lang="en-US" sz="2800" dirty="0" smtClean="0"/>
              <a:t>ingestion </a:t>
            </a:r>
            <a:r>
              <a:rPr lang="en-US" sz="2800" dirty="0"/>
              <a:t>pipeline for each data </a:t>
            </a:r>
            <a:r>
              <a:rPr lang="en-US" sz="2800" dirty="0" smtClean="0"/>
              <a:t>source.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ozen </a:t>
            </a:r>
            <a:r>
              <a:rPr lang="en-US" sz="2400" dirty="0"/>
              <a:t>different pipelines. </a:t>
            </a:r>
          </a:p>
          <a:p>
            <a:pPr lvl="1"/>
            <a:r>
              <a:rPr lang="en-US" sz="2400" dirty="0" smtClean="0"/>
              <a:t>re</a:t>
            </a:r>
            <a:r>
              <a:rPr lang="en-US" sz="2400" dirty="0"/>
              <a:t>-implementing the </a:t>
            </a:r>
            <a:r>
              <a:rPr lang="en-US" sz="2400" dirty="0" err="1"/>
              <a:t>HashMap</a:t>
            </a:r>
            <a:r>
              <a:rPr lang="en-US" sz="2400" dirty="0"/>
              <a:t> </a:t>
            </a:r>
          </a:p>
          <a:p>
            <a:pPr lvl="1"/>
            <a:r>
              <a:rPr lang="en-US" sz="2200" dirty="0" smtClean="0"/>
              <a:t>No scalability </a:t>
            </a:r>
          </a:p>
          <a:p>
            <a:pPr lvl="1"/>
            <a:r>
              <a:rPr lang="en-US" sz="2200" dirty="0" smtClean="0"/>
              <a:t>Hard to </a:t>
            </a:r>
            <a:r>
              <a:rPr lang="en-US" sz="2400" dirty="0"/>
              <a:t>maintenance </a:t>
            </a:r>
            <a:endParaRPr lang="en-US" sz="2400" dirty="0" smtClean="0"/>
          </a:p>
          <a:p>
            <a:pPr marL="457200" lvl="1" indent="0">
              <a:buNone/>
            </a:pPr>
            <a:endParaRPr lang="en-US" sz="22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61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Contribution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/>
              <a:t>Gobblin</a:t>
            </a:r>
            <a:r>
              <a:rPr lang="en-US" sz="2600" dirty="0"/>
              <a:t>, a generic data ingestion </a:t>
            </a:r>
            <a:r>
              <a:rPr lang="en-US" sz="2600" dirty="0" smtClean="0"/>
              <a:t>framework </a:t>
            </a:r>
            <a:r>
              <a:rPr lang="en-US" sz="2600" dirty="0"/>
              <a:t>for </a:t>
            </a:r>
            <a:r>
              <a:rPr lang="en-US" sz="2600" dirty="0" err="1" smtClean="0"/>
              <a:t>Hadoop</a:t>
            </a:r>
            <a:r>
              <a:rPr lang="en-US" sz="2600" dirty="0"/>
              <a:t>.</a:t>
            </a:r>
          </a:p>
          <a:p>
            <a:pPr lvl="1"/>
            <a:r>
              <a:rPr lang="en-US" sz="2400" dirty="0"/>
              <a:t>Source integration </a:t>
            </a:r>
          </a:p>
          <a:p>
            <a:pPr lvl="1"/>
            <a:r>
              <a:rPr lang="en-US" sz="2400" dirty="0"/>
              <a:t>Processing paradigm </a:t>
            </a:r>
          </a:p>
          <a:p>
            <a:pPr lvl="1"/>
            <a:r>
              <a:rPr lang="en-US" sz="2400" dirty="0"/>
              <a:t>Extensibility </a:t>
            </a:r>
          </a:p>
          <a:p>
            <a:pPr lvl="1"/>
            <a:r>
              <a:rPr lang="en-US" sz="2400" dirty="0"/>
              <a:t>Self-</a:t>
            </a:r>
            <a:r>
              <a:rPr lang="en-US" sz="2400" dirty="0" smtClean="0"/>
              <a:t>service</a:t>
            </a:r>
            <a:endParaRPr lang="en-US" sz="2400" dirty="0"/>
          </a:p>
          <a:p>
            <a:pPr lvl="1"/>
            <a:r>
              <a:rPr lang="en-US" sz="2400" dirty="0"/>
              <a:t>Data quality assurance 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2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255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600" dirty="0"/>
              <a:t>Apache </a:t>
            </a:r>
            <a:r>
              <a:rPr lang="en-US" sz="2600" dirty="0" err="1" smtClean="0"/>
              <a:t>Sqoop</a:t>
            </a:r>
            <a:r>
              <a:rPr lang="en-US" sz="2600" dirty="0" smtClean="0"/>
              <a:t>: </a:t>
            </a:r>
            <a:r>
              <a:rPr lang="en-US" sz="2600" dirty="0"/>
              <a:t>a generic framework for </a:t>
            </a:r>
            <a:r>
              <a:rPr lang="en-US" sz="2600" dirty="0" smtClean="0"/>
              <a:t>multiple </a:t>
            </a:r>
            <a:r>
              <a:rPr lang="en-US" sz="2600" dirty="0"/>
              <a:t>types of sources and destinations. </a:t>
            </a:r>
            <a:r>
              <a:rPr lang="en-US" sz="2600" dirty="0" smtClean="0"/>
              <a:t>But,</a:t>
            </a:r>
            <a:endParaRPr lang="en-US" sz="2600" dirty="0"/>
          </a:p>
          <a:p>
            <a:pPr lvl="1"/>
            <a:r>
              <a:rPr lang="en-US" sz="2400" dirty="0" err="1" smtClean="0"/>
              <a:t>Gobblin</a:t>
            </a:r>
            <a:r>
              <a:rPr lang="en-US" sz="2400" dirty="0" smtClean="0"/>
              <a:t> focus on a unification </a:t>
            </a:r>
            <a:r>
              <a:rPr lang="en-US" sz="2400" dirty="0"/>
              <a:t>of continuous streaming ingestion with scheduled batch ingestion. </a:t>
            </a:r>
          </a:p>
          <a:p>
            <a:pPr lvl="1"/>
            <a:r>
              <a:rPr lang="en-US" sz="2200" dirty="0" smtClean="0"/>
              <a:t>Differ in the </a:t>
            </a:r>
            <a:r>
              <a:rPr lang="en-US" sz="2400" dirty="0"/>
              <a:t>modularity and </a:t>
            </a:r>
            <a:r>
              <a:rPr lang="en-US" sz="2400" dirty="0" smtClean="0"/>
              <a:t>componentization.</a:t>
            </a:r>
          </a:p>
          <a:p>
            <a:r>
              <a:rPr lang="en-US" sz="2600" dirty="0" smtClean="0"/>
              <a:t>Other </a:t>
            </a:r>
            <a:r>
              <a:rPr lang="en-US" sz="2600" dirty="0"/>
              <a:t>specialized open-source tools: Apache </a:t>
            </a:r>
            <a:r>
              <a:rPr lang="en-US" sz="2600" dirty="0" smtClean="0"/>
              <a:t>Flume, </a:t>
            </a:r>
            <a:r>
              <a:rPr lang="en-US" sz="2800" dirty="0" err="1" smtClean="0"/>
              <a:t>Aegisthus</a:t>
            </a:r>
            <a:r>
              <a:rPr lang="en-US" sz="2800" dirty="0" smtClean="0"/>
              <a:t>, </a:t>
            </a:r>
            <a:r>
              <a:rPr lang="en-US" sz="2800" dirty="0" err="1" smtClean="0"/>
              <a:t>Morphlines</a:t>
            </a:r>
            <a:r>
              <a:rPr lang="en-US" sz="2800" dirty="0" smtClean="0"/>
              <a:t> </a:t>
            </a:r>
            <a:endParaRPr lang="en-US" sz="28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041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853" y="2404531"/>
            <a:ext cx="9736111" cy="1646302"/>
          </a:xfrm>
        </p:spPr>
        <p:txBody>
          <a:bodyPr/>
          <a:lstStyle/>
          <a:p>
            <a:r>
              <a:rPr lang="en-US" sz="4400" dirty="0"/>
              <a:t>An Architecture for Compiling </a:t>
            </a:r>
            <a:r>
              <a:rPr lang="en-US" sz="4400" dirty="0" smtClean="0"/>
              <a:t>UDF-centric Workflows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Ashkan Malekloo</a:t>
            </a:r>
          </a:p>
          <a:p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An Architecture for Compiling UDF-centric </a:t>
            </a:r>
            <a:r>
              <a:rPr lang="en-US" dirty="0" smtClean="0"/>
              <a:t>Workflows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Type: Research paper</a:t>
            </a:r>
          </a:p>
          <a:p>
            <a:r>
              <a:rPr lang="en-US" dirty="0" smtClean="0"/>
              <a:t>Authors: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396875" lvl="1"/>
            <a:r>
              <a:rPr lang="en-US" sz="1800" dirty="0" smtClean="0"/>
              <a:t>International conference on Very Large Data Bases.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68172" y="3243580"/>
          <a:ext cx="8345793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457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Andrew Crotty, Alex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Galakatos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Kayhan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Dursun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Tim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Kraska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Carsten Binnig, 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Ugur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Cetintemel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Stan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Zdonik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75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endParaRPr lang="en-US" dirty="0" smtClean="0"/>
          </a:p>
          <a:p>
            <a:r>
              <a:rPr lang="en-US" dirty="0" smtClean="0"/>
              <a:t>This Paper describes </a:t>
            </a:r>
            <a:r>
              <a:rPr lang="en-US" dirty="0"/>
              <a:t>a novel architecture for </a:t>
            </a:r>
            <a:r>
              <a:rPr lang="en-US" dirty="0" smtClean="0"/>
              <a:t>automatically compiling </a:t>
            </a:r>
            <a:r>
              <a:rPr lang="en-US" dirty="0"/>
              <a:t>workflows of UDFs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Paper also proposes </a:t>
            </a:r>
            <a:r>
              <a:rPr lang="en-US" dirty="0"/>
              <a:t>several </a:t>
            </a:r>
            <a:r>
              <a:rPr lang="en-US" dirty="0" smtClean="0"/>
              <a:t>optimizations that </a:t>
            </a:r>
            <a:r>
              <a:rPr lang="en-US" dirty="0"/>
              <a:t>consider properties of the data, UDFs, and </a:t>
            </a:r>
            <a:r>
              <a:rPr lang="en-US" dirty="0" smtClean="0"/>
              <a:t>hardware together </a:t>
            </a:r>
            <a:r>
              <a:rPr lang="en-US" dirty="0"/>
              <a:t>in order to generate different code on a case-by-case basis.</a:t>
            </a:r>
          </a:p>
        </p:txBody>
      </p:sp>
    </p:spTree>
    <p:extLst>
      <p:ext uri="{BB962C8B-B14F-4D97-AF65-F5344CB8AC3E}">
        <p14:creationId xmlns:p14="http://schemas.microsoft.com/office/powerpoint/2010/main" val="309432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9871"/>
            <a:ext cx="8596668" cy="3880773"/>
          </a:xfrm>
        </p:spPr>
        <p:txBody>
          <a:bodyPr/>
          <a:lstStyle/>
          <a:p>
            <a:pPr marL="0" lvl="1" indent="0">
              <a:buNone/>
            </a:pPr>
            <a:endParaRPr lang="en-US" dirty="0" smtClean="0"/>
          </a:p>
          <a:p>
            <a:r>
              <a:rPr lang="en-US" dirty="0" smtClean="0"/>
              <a:t>Their Architecture </a:t>
            </a:r>
            <a:r>
              <a:rPr lang="en-US" dirty="0"/>
              <a:t>leverages the LLVM </a:t>
            </a:r>
            <a:r>
              <a:rPr lang="en-US" dirty="0" smtClean="0"/>
              <a:t>compiler framework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742" y="2353835"/>
            <a:ext cx="3458787" cy="372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Models</a:t>
            </a:r>
          </a:p>
          <a:p>
            <a:pPr lvl="1"/>
            <a:r>
              <a:rPr lang="en-US" dirty="0" smtClean="0"/>
              <a:t>System ML</a:t>
            </a:r>
          </a:p>
          <a:p>
            <a:pPr lvl="1"/>
            <a:r>
              <a:rPr lang="en-US" dirty="0" err="1" smtClean="0"/>
              <a:t>DryadLINQ</a:t>
            </a:r>
            <a:endParaRPr lang="en-US" dirty="0" smtClean="0"/>
          </a:p>
          <a:p>
            <a:r>
              <a:rPr lang="en-US" dirty="0" smtClean="0"/>
              <a:t>Single Node Framework</a:t>
            </a:r>
          </a:p>
          <a:p>
            <a:pPr lvl="1"/>
            <a:r>
              <a:rPr lang="en-US" dirty="0" smtClean="0"/>
              <a:t>Phoenix++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2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Models</a:t>
            </a:r>
          </a:p>
          <a:p>
            <a:pPr lvl="1"/>
            <a:r>
              <a:rPr lang="en-US" dirty="0" smtClean="0"/>
              <a:t>System ML</a:t>
            </a:r>
          </a:p>
          <a:p>
            <a:pPr lvl="1"/>
            <a:r>
              <a:rPr lang="en-US" dirty="0" err="1" smtClean="0"/>
              <a:t>DryadLINQ</a:t>
            </a:r>
            <a:endParaRPr lang="en-US" dirty="0" smtClean="0"/>
          </a:p>
          <a:p>
            <a:r>
              <a:rPr lang="en-US" dirty="0" smtClean="0"/>
              <a:t>Single Node Framework</a:t>
            </a:r>
          </a:p>
          <a:p>
            <a:pPr lvl="1"/>
            <a:r>
              <a:rPr lang="en-US" dirty="0" smtClean="0"/>
              <a:t>Phoenix++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4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853" y="2404531"/>
            <a:ext cx="9736111" cy="1646302"/>
          </a:xfrm>
        </p:spPr>
        <p:txBody>
          <a:bodyPr/>
          <a:lstStyle/>
          <a:p>
            <a:r>
              <a:rPr lang="fr-FR" sz="4800" dirty="0"/>
              <a:t>PARADIS: An Efficient </a:t>
            </a:r>
            <a:r>
              <a:rPr lang="fr-FR" sz="4800" dirty="0" err="1"/>
              <a:t>Parallel</a:t>
            </a:r>
            <a:r>
              <a:rPr lang="fr-FR" sz="4800" dirty="0"/>
              <a:t> </a:t>
            </a:r>
            <a:r>
              <a:rPr lang="fr-FR" sz="4800" dirty="0" err="1" smtClean="0"/>
              <a:t>Algorithm</a:t>
            </a:r>
            <a:r>
              <a:rPr lang="fr-FR" sz="4800" dirty="0"/>
              <a:t> </a:t>
            </a:r>
            <a:r>
              <a:rPr lang="en-US" sz="4800" dirty="0" smtClean="0"/>
              <a:t>for </a:t>
            </a:r>
            <a:r>
              <a:rPr lang="en-US" sz="4800" dirty="0" err="1" smtClean="0"/>
              <a:t>Inplace</a:t>
            </a:r>
            <a:r>
              <a:rPr lang="en-US" sz="4800" dirty="0" smtClean="0"/>
              <a:t> Radix </a:t>
            </a:r>
            <a:r>
              <a:rPr lang="en-US" sz="4800" dirty="0"/>
              <a:t>Sort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Ashkan Malekloo</a:t>
            </a:r>
          </a:p>
          <a:p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this  paper, related work was not evaluated in detail</a:t>
            </a:r>
          </a:p>
          <a:p>
            <a:r>
              <a:rPr lang="en-US" sz="3200" dirty="0" smtClean="0"/>
              <a:t>Most of the references lead to more information about SPARK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58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PARADIS: An Efficient </a:t>
            </a:r>
            <a:r>
              <a:rPr lang="fr-FR" dirty="0" err="1"/>
              <a:t>Parallel</a:t>
            </a:r>
            <a:r>
              <a:rPr lang="fr-FR" dirty="0"/>
              <a:t> </a:t>
            </a:r>
            <a:r>
              <a:rPr lang="fr-FR" dirty="0" err="1"/>
              <a:t>Algorithm</a:t>
            </a:r>
            <a:r>
              <a:rPr lang="fr-FR" dirty="0"/>
              <a:t> </a:t>
            </a:r>
            <a:r>
              <a:rPr lang="en-US" dirty="0"/>
              <a:t>for </a:t>
            </a:r>
            <a:r>
              <a:rPr lang="en-US" dirty="0" err="1"/>
              <a:t>Inplace</a:t>
            </a:r>
            <a:r>
              <a:rPr lang="en-US" dirty="0"/>
              <a:t> Radix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Type: Research paper</a:t>
            </a:r>
          </a:p>
          <a:p>
            <a:r>
              <a:rPr lang="en-US" dirty="0" smtClean="0"/>
              <a:t>Authors: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396875" lvl="1"/>
            <a:r>
              <a:rPr lang="en-US" sz="1800" dirty="0" smtClean="0"/>
              <a:t>International conference on Very Large Data Bases.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68172" y="3243580"/>
          <a:ext cx="8345793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457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Minsik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Cho, Daniel Brand, Rajesh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Bordawekar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Ulrich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Finkler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Vincent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Kulandaisamy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Ruchir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Puri</a:t>
                      </a:r>
                      <a:endParaRPr lang="en-US" b="0" i="0" u="non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82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In-place radix sort is a popular distribution-based </a:t>
            </a:r>
            <a:r>
              <a:rPr lang="en-US" dirty="0" smtClean="0"/>
              <a:t>sorting algorithm</a:t>
            </a:r>
          </a:p>
          <a:p>
            <a:r>
              <a:rPr lang="en-US" dirty="0" smtClean="0"/>
              <a:t>For two reasons, efficient parallelization of in-place radix sort is challenging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567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In-place 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Radix sort can be one of the best suited sorting kernels </a:t>
            </a:r>
            <a:r>
              <a:rPr lang="en-US" dirty="0" smtClean="0"/>
              <a:t>for many </a:t>
            </a:r>
            <a:r>
              <a:rPr lang="en-US" dirty="0"/>
              <a:t>in-memory data </a:t>
            </a:r>
            <a:r>
              <a:rPr lang="en-US" dirty="0" smtClean="0"/>
              <a:t>analytics</a:t>
            </a:r>
          </a:p>
          <a:p>
            <a:pPr lvl="1"/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Efficiency</a:t>
            </a:r>
          </a:p>
          <a:p>
            <a:r>
              <a:rPr lang="en-US" dirty="0"/>
              <a:t>Especially </a:t>
            </a:r>
            <a:r>
              <a:rPr lang="en-US" i="1" dirty="0"/>
              <a:t>in-place </a:t>
            </a:r>
            <a:r>
              <a:rPr lang="en-US" dirty="0"/>
              <a:t>radix sort, </a:t>
            </a:r>
            <a:r>
              <a:rPr lang="en-US" dirty="0" smtClean="0"/>
              <a:t>which performs </a:t>
            </a:r>
            <a:r>
              <a:rPr lang="en-US" dirty="0"/>
              <a:t>sorting without extra memory overhead, is </a:t>
            </a:r>
            <a:r>
              <a:rPr lang="en-US" dirty="0" smtClean="0"/>
              <a:t>highly desirable </a:t>
            </a:r>
            <a:r>
              <a:rPr lang="en-US" dirty="0"/>
              <a:t>for in-memory </a:t>
            </a:r>
            <a:r>
              <a:rPr lang="en-US" dirty="0" smtClean="0"/>
              <a:t>operation </a:t>
            </a:r>
            <a:r>
              <a:rPr lang="en-US" dirty="0"/>
              <a:t>for two reasons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3542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en-US" dirty="0"/>
              <a:t>A speculative permutation followed by repair </a:t>
            </a:r>
            <a:r>
              <a:rPr lang="en-US" dirty="0" smtClean="0"/>
              <a:t>which are </a:t>
            </a:r>
            <a:r>
              <a:rPr lang="en-US" dirty="0"/>
              <a:t>both efficiently parallelized. By iterating these </a:t>
            </a:r>
            <a:r>
              <a:rPr lang="en-US" dirty="0" smtClean="0"/>
              <a:t>two steps</a:t>
            </a:r>
            <a:r>
              <a:rPr lang="en-US" dirty="0"/>
              <a:t>, PARADIS permutes all array elements into </a:t>
            </a:r>
            <a:r>
              <a:rPr lang="en-US" dirty="0" smtClean="0"/>
              <a:t>their buckets</a:t>
            </a:r>
            <a:r>
              <a:rPr lang="en-US" dirty="0"/>
              <a:t>, fully in parallel and in-place</a:t>
            </a:r>
            <a:r>
              <a:rPr lang="en-US" dirty="0" smtClean="0"/>
              <a:t>.</a:t>
            </a:r>
          </a:p>
          <a:p>
            <a:pPr algn="justLow"/>
            <a:r>
              <a:rPr lang="en-US" dirty="0"/>
              <a:t>A </a:t>
            </a:r>
            <a:r>
              <a:rPr lang="en-US" b="1" dirty="0"/>
              <a:t>distribution-adaptive</a:t>
            </a:r>
            <a:r>
              <a:rPr lang="en-US" dirty="0"/>
              <a:t> load balancing technique </a:t>
            </a:r>
            <a:r>
              <a:rPr lang="en-US" dirty="0" smtClean="0"/>
              <a:t>for recursive </a:t>
            </a:r>
            <a:r>
              <a:rPr lang="en-US" dirty="0"/>
              <a:t>invocations of the algorithm on the </a:t>
            </a:r>
            <a:r>
              <a:rPr lang="en-US" dirty="0" smtClean="0"/>
              <a:t>resulting buckets.</a:t>
            </a:r>
          </a:p>
        </p:txBody>
      </p:sp>
    </p:spTree>
    <p:extLst>
      <p:ext uri="{BB962C8B-B14F-4D97-AF65-F5344CB8AC3E}">
        <p14:creationId xmlns:p14="http://schemas.microsoft.com/office/powerpoint/2010/main" val="7312896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effectLst/>
              </a:rPr>
              <a:t>Association Rules with Graph Patterns</a:t>
            </a:r>
            <a:br>
              <a:rPr lang="en-US" sz="3600" dirty="0">
                <a:effectLst/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>
                <a:effectLst/>
              </a:rPr>
              <a:t>{</a:t>
            </a:r>
            <a:r>
              <a:rPr lang="en-US" sz="2400" dirty="0" err="1">
                <a:effectLst/>
              </a:rPr>
              <a:t>wenfei@inf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jingbo.xu</a:t>
            </a:r>
            <a:r>
              <a:rPr lang="en-US" sz="2400" dirty="0">
                <a:effectLst/>
              </a:rPr>
              <a:t>@}.</a:t>
            </a:r>
            <a:r>
              <a:rPr lang="en-US" sz="2400" dirty="0" err="1">
                <a:effectLst/>
              </a:rPr>
              <a:t>ed.ac.uk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xinwang@swjtu.cn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yinghui@eecs.wsu.edu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</a:t>
            </a:r>
            <a:r>
              <a:rPr lang="en-US" dirty="0" err="1" smtClean="0"/>
              <a:t>Zohreh</a:t>
            </a:r>
            <a:r>
              <a:rPr lang="en-US" dirty="0" smtClean="0"/>
              <a:t> </a:t>
            </a:r>
            <a:r>
              <a:rPr lang="en-US" dirty="0" err="1" smtClean="0"/>
              <a:t>Raghebi</a:t>
            </a:r>
            <a:endParaRPr lang="en-US" dirty="0" smtClean="0"/>
          </a:p>
          <a:p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6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61457"/>
            <a:ext cx="8596668" cy="4179905"/>
          </a:xfrm>
        </p:spPr>
        <p:txBody>
          <a:bodyPr>
            <a:noAutofit/>
          </a:bodyPr>
          <a:lstStyle/>
          <a:p>
            <a:r>
              <a:rPr lang="en-US" sz="2400" dirty="0"/>
              <a:t>Association </a:t>
            </a:r>
            <a:r>
              <a:rPr lang="en-US" sz="2400" dirty="0" smtClean="0"/>
              <a:t>studied </a:t>
            </a:r>
            <a:r>
              <a:rPr lang="en-US" sz="2400" dirty="0"/>
              <a:t>for </a:t>
            </a:r>
            <a:r>
              <a:rPr lang="en-US" sz="2400" dirty="0" smtClean="0"/>
              <a:t>discovering </a:t>
            </a:r>
            <a:r>
              <a:rPr lang="en-US" sz="2400" dirty="0" smtClean="0">
                <a:solidFill>
                  <a:srgbClr val="FF0000"/>
                </a:solidFill>
              </a:rPr>
              <a:t>regularities</a:t>
            </a:r>
            <a:r>
              <a:rPr lang="en-US" sz="2400" dirty="0" smtClean="0"/>
              <a:t> </a:t>
            </a:r>
            <a:r>
              <a:rPr lang="en-US" sz="2400" dirty="0"/>
              <a:t>between items in relational </a:t>
            </a:r>
            <a:r>
              <a:rPr lang="en-US" sz="2400" dirty="0" smtClean="0"/>
              <a:t>data</a:t>
            </a:r>
            <a:endParaRPr lang="en-US" sz="2400" dirty="0"/>
          </a:p>
          <a:p>
            <a:r>
              <a:rPr lang="en-US" sz="2400" dirty="0"/>
              <a:t>I</a:t>
            </a:r>
            <a:r>
              <a:rPr lang="en-US" sz="2400" dirty="0" smtClean="0"/>
              <a:t>nterests </a:t>
            </a:r>
            <a:r>
              <a:rPr lang="en-US" sz="2400" dirty="0"/>
              <a:t>in studying </a:t>
            </a:r>
            <a:r>
              <a:rPr lang="en-US" sz="2400" dirty="0" smtClean="0"/>
              <a:t>associations between </a:t>
            </a:r>
            <a:r>
              <a:rPr lang="en-US" sz="2400" dirty="0"/>
              <a:t>entities in </a:t>
            </a:r>
            <a:r>
              <a:rPr lang="en-US" sz="2400" dirty="0">
                <a:solidFill>
                  <a:srgbClr val="FF0000"/>
                </a:solidFill>
              </a:rPr>
              <a:t>social </a:t>
            </a:r>
            <a:r>
              <a:rPr lang="en-US" sz="2400" dirty="0" smtClean="0">
                <a:solidFill>
                  <a:srgbClr val="FF0000"/>
                </a:solidFill>
              </a:rPr>
              <a:t>graphs</a:t>
            </a:r>
          </a:p>
          <a:p>
            <a:r>
              <a:rPr lang="en-US" sz="2400" dirty="0" smtClean="0"/>
              <a:t>Such </a:t>
            </a:r>
            <a:r>
              <a:rPr lang="en-US" sz="2400" dirty="0"/>
              <a:t>associations are useful in </a:t>
            </a:r>
            <a:r>
              <a:rPr lang="en-US" sz="2400" dirty="0">
                <a:solidFill>
                  <a:srgbClr val="FF0000"/>
                </a:solidFill>
              </a:rPr>
              <a:t>social media </a:t>
            </a:r>
            <a:r>
              <a:rPr lang="en-US" sz="2400" dirty="0" smtClean="0">
                <a:solidFill>
                  <a:srgbClr val="FF0000"/>
                </a:solidFill>
              </a:rPr>
              <a:t>marketing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/>
              <a:t> </a:t>
            </a:r>
            <a:r>
              <a:rPr lang="en-US" sz="2400" dirty="0"/>
              <a:t>“90% of </a:t>
            </a:r>
            <a:r>
              <a:rPr lang="en-US" sz="2400" dirty="0" smtClean="0"/>
              <a:t>customers trust </a:t>
            </a:r>
            <a:r>
              <a:rPr lang="en-US" sz="2400" dirty="0"/>
              <a:t>peer recommendations versus 14% who trust advertising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 “60</a:t>
            </a:r>
            <a:r>
              <a:rPr lang="en-US" sz="2400" dirty="0"/>
              <a:t>% of users said Twitter plays an </a:t>
            </a:r>
            <a:r>
              <a:rPr lang="en-US" sz="2400" dirty="0" smtClean="0"/>
              <a:t>important role </a:t>
            </a:r>
            <a:r>
              <a:rPr lang="en-US" sz="2400" dirty="0"/>
              <a:t>in their shopping”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456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077" y="1568906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Identify </a:t>
            </a:r>
            <a:r>
              <a:rPr lang="en-US" sz="2400" dirty="0"/>
              <a:t>potential customers by </a:t>
            </a:r>
            <a:r>
              <a:rPr lang="en-US" sz="2400" dirty="0" smtClean="0"/>
              <a:t>exploring social </a:t>
            </a:r>
            <a:r>
              <a:rPr lang="en-US" sz="2400" dirty="0"/>
              <a:t>influence</a:t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antecedent of the rule </a:t>
            </a:r>
            <a:r>
              <a:rPr lang="en-US" sz="2400" dirty="0" smtClean="0"/>
              <a:t>represented </a:t>
            </a:r>
            <a:r>
              <a:rPr lang="en-US" sz="2400" dirty="0"/>
              <a:t>as a </a:t>
            </a:r>
            <a:r>
              <a:rPr lang="en-US" sz="2400" dirty="0" smtClean="0">
                <a:solidFill>
                  <a:srgbClr val="FF0000"/>
                </a:solidFill>
              </a:rPr>
              <a:t>graph pattern </a:t>
            </a:r>
            <a:r>
              <a:rPr lang="en-US" sz="2400" dirty="0" smtClean="0"/>
              <a:t>and the consequent </a:t>
            </a:r>
            <a:r>
              <a:rPr lang="en-US" sz="2400" dirty="0"/>
              <a:t>is indicated by </a:t>
            </a: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edge</a:t>
            </a:r>
          </a:p>
          <a:p>
            <a:r>
              <a:rPr lang="en-US" sz="2400" dirty="0"/>
              <a:t>In a social graph G, for x and y satisfying the </a:t>
            </a:r>
            <a:r>
              <a:rPr lang="en-US" sz="2400" dirty="0" smtClean="0"/>
              <a:t>antecedent </a:t>
            </a:r>
            <a:r>
              <a:rPr lang="en-US" sz="2400" dirty="0" err="1" smtClean="0"/>
              <a:t>Q1</a:t>
            </a:r>
            <a:r>
              <a:rPr lang="en-US" sz="2400" dirty="0" smtClean="0"/>
              <a:t> </a:t>
            </a:r>
            <a:r>
              <a:rPr lang="en-US" sz="2400" dirty="0"/>
              <a:t>via graph pattern matching, we can recommend y to x.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8389" y="3928363"/>
            <a:ext cx="2175556" cy="269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1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61457"/>
            <a:ext cx="8596668" cy="4179905"/>
          </a:xfrm>
        </p:spPr>
        <p:txBody>
          <a:bodyPr>
            <a:normAutofit/>
          </a:bodyPr>
          <a:lstStyle/>
          <a:p>
            <a:r>
              <a:rPr lang="en-US" sz="2000" dirty="0"/>
              <a:t>(1) Conventional support and confidence metrics no </a:t>
            </a:r>
            <a:r>
              <a:rPr lang="en-US" sz="2000" dirty="0" smtClean="0"/>
              <a:t>longer work </a:t>
            </a:r>
            <a:r>
              <a:rPr lang="en-US" sz="2000" dirty="0"/>
              <a:t>for </a:t>
            </a:r>
            <a:r>
              <a:rPr lang="en-US" sz="2000" dirty="0" err="1" smtClean="0"/>
              <a:t>GPARs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(</a:t>
            </a:r>
            <a:r>
              <a:rPr lang="en-US" sz="2000" dirty="0"/>
              <a:t>2) Mining algorithms for traditional </a:t>
            </a:r>
            <a:r>
              <a:rPr lang="en-US" sz="2000" dirty="0" smtClean="0"/>
              <a:t>rules and </a:t>
            </a:r>
            <a:r>
              <a:rPr lang="en-US" sz="2000" dirty="0"/>
              <a:t>frequent graph patterns cannot be used to discover </a:t>
            </a:r>
            <a:r>
              <a:rPr lang="en-US" sz="2000" dirty="0" smtClean="0"/>
              <a:t>for </a:t>
            </a:r>
            <a:r>
              <a:rPr lang="en-US" sz="2000" dirty="0" err="1" smtClean="0"/>
              <a:t>GPARs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(3) A major application of </a:t>
            </a:r>
            <a:r>
              <a:rPr lang="en-US" sz="2000" dirty="0" err="1" smtClean="0"/>
              <a:t>GPARs</a:t>
            </a:r>
            <a:r>
              <a:rPr lang="en-US" sz="2000" dirty="0"/>
              <a:t> </a:t>
            </a:r>
            <a:r>
              <a:rPr lang="en-US" sz="2000" dirty="0" smtClean="0"/>
              <a:t>is </a:t>
            </a:r>
            <a:r>
              <a:rPr lang="en-US" sz="2000" dirty="0"/>
              <a:t>to identify potential customers in social </a:t>
            </a:r>
            <a:r>
              <a:rPr lang="en-US" sz="2000" dirty="0" smtClean="0"/>
              <a:t>graphs</a:t>
            </a:r>
          </a:p>
          <a:p>
            <a:r>
              <a:rPr lang="en-US" sz="2000" dirty="0" smtClean="0"/>
              <a:t>This is costly</a:t>
            </a:r>
            <a:r>
              <a:rPr lang="en-US" sz="2000" dirty="0"/>
              <a:t>: graph pattern matching by </a:t>
            </a:r>
            <a:r>
              <a:rPr lang="en-US" sz="2000" dirty="0" err="1"/>
              <a:t>subgraph</a:t>
            </a:r>
            <a:r>
              <a:rPr lang="en-US" sz="2000" dirty="0"/>
              <a:t> isomorphism </a:t>
            </a:r>
            <a:r>
              <a:rPr lang="en-US" sz="2000" dirty="0" smtClean="0"/>
              <a:t>is intractable</a:t>
            </a:r>
          </a:p>
          <a:p>
            <a:r>
              <a:rPr lang="en-US" sz="2000" dirty="0" smtClean="0"/>
              <a:t>Worse </a:t>
            </a:r>
            <a:r>
              <a:rPr lang="en-US" sz="2000" dirty="0"/>
              <a:t>still, real-life social graphs are often </a:t>
            </a:r>
            <a:r>
              <a:rPr lang="en-US" sz="2000" dirty="0" smtClean="0"/>
              <a:t>big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r>
              <a:rPr lang="en-US" sz="2000" dirty="0" smtClean="0"/>
              <a:t>e.g</a:t>
            </a:r>
            <a:r>
              <a:rPr lang="en-US" sz="2000" dirty="0"/>
              <a:t>., Facebook has 13.1 billion nodes and 1 trillion links [21].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238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Contributions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61457"/>
            <a:ext cx="8596668" cy="4179905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GPARs</a:t>
            </a:r>
            <a:r>
              <a:rPr lang="en-US" sz="2400" dirty="0" smtClean="0"/>
              <a:t> </a:t>
            </a:r>
            <a:r>
              <a:rPr lang="en-US" sz="2400" dirty="0"/>
              <a:t>differ </a:t>
            </a:r>
            <a:r>
              <a:rPr lang="en-US" sz="2400" dirty="0" smtClean="0"/>
              <a:t>from conventional </a:t>
            </a:r>
            <a:r>
              <a:rPr lang="en-US" sz="2400" dirty="0"/>
              <a:t>rules for </a:t>
            </a:r>
            <a:r>
              <a:rPr lang="en-US" sz="2400" dirty="0" err="1"/>
              <a:t>itemsets</a:t>
            </a:r>
            <a:r>
              <a:rPr lang="en-US" sz="2400" dirty="0"/>
              <a:t> in both </a:t>
            </a:r>
            <a:r>
              <a:rPr lang="en-US" sz="2400" dirty="0">
                <a:solidFill>
                  <a:srgbClr val="FF0000"/>
                </a:solidFill>
              </a:rPr>
              <a:t>syntax and </a:t>
            </a:r>
            <a:r>
              <a:rPr lang="en-US" sz="2400" dirty="0" smtClean="0">
                <a:solidFill>
                  <a:srgbClr val="FF0000"/>
                </a:solidFill>
              </a:rPr>
              <a:t>semantics</a:t>
            </a: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 smtClean="0">
              <a:solidFill>
                <a:srgbClr val="FF0000"/>
              </a:solidFill>
            </a:endParaRPr>
          </a:p>
          <a:p>
            <a:pPr marL="342900" lvl="1" indent="-342900"/>
            <a:r>
              <a:rPr lang="en-US" sz="2400" dirty="0" smtClean="0"/>
              <a:t>A </a:t>
            </a:r>
            <a:r>
              <a:rPr lang="en-US" sz="2400" dirty="0" err="1"/>
              <a:t>GPAR</a:t>
            </a:r>
            <a:r>
              <a:rPr lang="en-US" sz="2400" dirty="0"/>
              <a:t> </a:t>
            </a:r>
            <a:r>
              <a:rPr lang="en-US" sz="2000" dirty="0"/>
              <a:t>explores </a:t>
            </a:r>
            <a:r>
              <a:rPr lang="en-US" sz="2000" dirty="0">
                <a:solidFill>
                  <a:srgbClr val="FF0000"/>
                </a:solidFill>
              </a:rPr>
              <a:t>social links, influence and recommendations</a:t>
            </a:r>
          </a:p>
          <a:p>
            <a:r>
              <a:rPr lang="en-US" sz="2400" dirty="0" smtClean="0"/>
              <a:t>To specifies </a:t>
            </a:r>
            <a:r>
              <a:rPr lang="en-US" sz="2400" dirty="0"/>
              <a:t>associations between entities in a social </a:t>
            </a:r>
            <a:r>
              <a:rPr lang="en-US" sz="2400" dirty="0" smtClean="0"/>
              <a:t>graph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enforces conditions via both </a:t>
            </a:r>
            <a:r>
              <a:rPr lang="en-US" sz="2400" dirty="0">
                <a:solidFill>
                  <a:srgbClr val="FF0000"/>
                </a:solidFill>
              </a:rPr>
              <a:t>value bindings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topological </a:t>
            </a:r>
            <a:r>
              <a:rPr lang="en-US" sz="2400" dirty="0">
                <a:solidFill>
                  <a:srgbClr val="FF0000"/>
                </a:solidFill>
              </a:rPr>
              <a:t>constraints </a:t>
            </a:r>
            <a:r>
              <a:rPr lang="en-US" sz="2400" dirty="0" smtClean="0">
                <a:solidFill>
                  <a:srgbClr val="FF0000"/>
                </a:solidFill>
              </a:rPr>
              <a:t>	</a:t>
            </a:r>
          </a:p>
          <a:p>
            <a:pPr lvl="1"/>
            <a:r>
              <a:rPr lang="en-US" sz="2200" dirty="0" smtClean="0"/>
              <a:t>by </a:t>
            </a:r>
            <a:r>
              <a:rPr lang="en-US" sz="2200" dirty="0" err="1"/>
              <a:t>subgraph</a:t>
            </a:r>
            <a:r>
              <a:rPr lang="en-US" sz="2200" dirty="0"/>
              <a:t> isomorphism</a:t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109610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0918"/>
            <a:ext cx="8596668" cy="4650445"/>
          </a:xfrm>
        </p:spPr>
        <p:txBody>
          <a:bodyPr>
            <a:noAutofit/>
          </a:bodyPr>
          <a:lstStyle/>
          <a:p>
            <a:r>
              <a:rPr lang="en-US" sz="2400" dirty="0"/>
              <a:t>(2) </a:t>
            </a:r>
            <a:r>
              <a:rPr lang="en-US" sz="2400" dirty="0" smtClean="0"/>
              <a:t>Conventional </a:t>
            </a:r>
            <a:r>
              <a:rPr lang="en-US" sz="2400" dirty="0"/>
              <a:t>support for </a:t>
            </a:r>
            <a:r>
              <a:rPr lang="en-US" sz="2400" dirty="0" err="1"/>
              <a:t>itemsets</a:t>
            </a:r>
            <a:r>
              <a:rPr lang="en-US" sz="2400" dirty="0"/>
              <a:t> </a:t>
            </a:r>
            <a:r>
              <a:rPr lang="en-US" sz="2400" dirty="0" smtClean="0"/>
              <a:t>is no </a:t>
            </a:r>
            <a:r>
              <a:rPr lang="en-US" sz="2400" dirty="0"/>
              <a:t>longer </a:t>
            </a:r>
            <a:r>
              <a:rPr lang="en-US" sz="2400" dirty="0">
                <a:solidFill>
                  <a:srgbClr val="FF0000"/>
                </a:solidFill>
              </a:rPr>
              <a:t>anti-monotonic</a:t>
            </a:r>
            <a:r>
              <a:rPr lang="en-US" sz="2400" dirty="0"/>
              <a:t> for </a:t>
            </a:r>
            <a:r>
              <a:rPr lang="en-US" sz="2400" dirty="0" err="1" smtClean="0"/>
              <a:t>GPARs</a:t>
            </a:r>
            <a:endParaRPr lang="en-US" sz="2400" dirty="0" smtClean="0"/>
          </a:p>
          <a:p>
            <a:r>
              <a:rPr lang="en-US" sz="2400" dirty="0" smtClean="0"/>
              <a:t>We </a:t>
            </a:r>
            <a:r>
              <a:rPr lang="en-US" sz="2400" dirty="0"/>
              <a:t>define support </a:t>
            </a:r>
            <a:r>
              <a:rPr lang="en-US" sz="2400" dirty="0" smtClean="0"/>
              <a:t>in terms </a:t>
            </a:r>
            <a:r>
              <a:rPr lang="en-US" sz="2400" dirty="0"/>
              <a:t>of </a:t>
            </a:r>
            <a:r>
              <a:rPr lang="en-US" sz="2400" dirty="0" smtClean="0">
                <a:solidFill>
                  <a:srgbClr val="FF0000"/>
                </a:solidFill>
              </a:rPr>
              <a:t>distinct “potential customers”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We define the support of the designated node x is the number of distinct matches of x in Q(G)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We propose a confidence measure </a:t>
            </a:r>
            <a:r>
              <a:rPr lang="en-US" sz="2400" dirty="0" smtClean="0"/>
              <a:t>for </a:t>
            </a:r>
            <a:r>
              <a:rPr lang="en-US" sz="2400" dirty="0" err="1" smtClean="0"/>
              <a:t>GPARs</a:t>
            </a:r>
            <a:r>
              <a:rPr lang="en-US" sz="2400" dirty="0" smtClean="0"/>
              <a:t> </a:t>
            </a:r>
            <a:r>
              <a:rPr lang="en-US" sz="2400" dirty="0"/>
              <a:t>by revising Bayes Factor 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to </a:t>
            </a:r>
            <a:r>
              <a:rPr lang="en-US" sz="2000" dirty="0"/>
              <a:t>incorporate the local closed world assumption </a:t>
            </a:r>
            <a:r>
              <a:rPr lang="en-US" sz="2000" dirty="0" smtClean="0"/>
              <a:t> </a:t>
            </a:r>
          </a:p>
          <a:p>
            <a:r>
              <a:rPr lang="en-US" sz="2400" dirty="0" smtClean="0"/>
              <a:t>This </a:t>
            </a:r>
            <a:r>
              <a:rPr lang="en-US" sz="2400" dirty="0"/>
              <a:t>allows us to </a:t>
            </a:r>
            <a:r>
              <a:rPr lang="en-US" sz="2400" dirty="0" smtClean="0"/>
              <a:t>cope with </a:t>
            </a:r>
            <a:r>
              <a:rPr lang="en-US" sz="2400" dirty="0"/>
              <a:t>(incomplete) social </a:t>
            </a:r>
            <a:r>
              <a:rPr lang="en-US" sz="2400" dirty="0" smtClean="0"/>
              <a:t>graphs</a:t>
            </a:r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to identify </a:t>
            </a:r>
            <a:r>
              <a:rPr lang="en-US" sz="2400" dirty="0" smtClean="0"/>
              <a:t>interesting </a:t>
            </a:r>
            <a:r>
              <a:rPr lang="en-US" sz="2400" dirty="0" err="1" smtClean="0"/>
              <a:t>GPARs</a:t>
            </a:r>
            <a:r>
              <a:rPr lang="en-US" sz="2400" dirty="0" smtClean="0"/>
              <a:t> </a:t>
            </a:r>
            <a:r>
              <a:rPr lang="en-US" sz="2400" dirty="0"/>
              <a:t>with correlated antecedent and </a:t>
            </a:r>
            <a:r>
              <a:rPr lang="en-US" sz="2400" dirty="0" smtClean="0"/>
              <a:t>consequent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068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Memory Management</a:t>
            </a:r>
          </a:p>
          <a:p>
            <a:r>
              <a:rPr lang="en-US" sz="3200" dirty="0" smtClean="0"/>
              <a:t>Networking Layer</a:t>
            </a:r>
          </a:p>
          <a:p>
            <a:r>
              <a:rPr lang="en-US" sz="3200" dirty="0" smtClean="0"/>
              <a:t>Debugging Tools</a:t>
            </a:r>
          </a:p>
          <a:p>
            <a:r>
              <a:rPr lang="en-US" sz="3200" dirty="0" smtClean="0"/>
              <a:t>Data frame API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050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(3) We study a new mining problem, referred to as the diversified mining </a:t>
            </a:r>
            <a:r>
              <a:rPr lang="en-US" sz="2400" dirty="0" smtClean="0"/>
              <a:t>problem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It </a:t>
            </a:r>
            <a:r>
              <a:rPr lang="en-US" sz="2400" dirty="0" smtClean="0"/>
              <a:t>is a </a:t>
            </a:r>
            <a:r>
              <a:rPr lang="en-US" sz="2400" dirty="0"/>
              <a:t>bi-criteria optimization problem to discover </a:t>
            </a:r>
            <a:r>
              <a:rPr lang="en-US" sz="2400" dirty="0">
                <a:solidFill>
                  <a:srgbClr val="FF0000"/>
                </a:solidFill>
              </a:rPr>
              <a:t>top-k </a:t>
            </a:r>
            <a:r>
              <a:rPr lang="en-US" sz="2400" dirty="0" err="1" smtClean="0">
                <a:solidFill>
                  <a:srgbClr val="FF0000"/>
                </a:solidFill>
              </a:rPr>
              <a:t>GPARs</a:t>
            </a: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/>
              <a:t>DMP</a:t>
            </a:r>
            <a:r>
              <a:rPr lang="en-US" sz="2400" dirty="0" smtClean="0"/>
              <a:t> </a:t>
            </a:r>
            <a:r>
              <a:rPr lang="en-US" sz="2400" dirty="0"/>
              <a:t>is </a:t>
            </a:r>
            <a:r>
              <a:rPr lang="en-US" sz="2400" dirty="0" smtClean="0"/>
              <a:t>NP-hard so we </a:t>
            </a:r>
            <a:r>
              <a:rPr lang="en-US" sz="2400" dirty="0"/>
              <a:t>develop </a:t>
            </a:r>
            <a:r>
              <a:rPr lang="en-US" sz="2400" dirty="0" smtClean="0"/>
              <a:t>a parallel approximation algorithm </a:t>
            </a:r>
            <a:r>
              <a:rPr lang="en-US" sz="2400" dirty="0"/>
              <a:t>with a constant </a:t>
            </a:r>
            <a:r>
              <a:rPr lang="en-US" sz="2400" dirty="0" smtClean="0"/>
              <a:t>accuracy bound </a:t>
            </a:r>
          </a:p>
          <a:p>
            <a:r>
              <a:rPr lang="en-US" sz="2400" dirty="0" smtClean="0"/>
              <a:t>optimization </a:t>
            </a:r>
            <a:r>
              <a:rPr lang="en-US" sz="2400" dirty="0"/>
              <a:t>methods to </a:t>
            </a:r>
            <a:r>
              <a:rPr lang="en-US" sz="2400" dirty="0">
                <a:solidFill>
                  <a:srgbClr val="FF0000"/>
                </a:solidFill>
              </a:rPr>
              <a:t>filter redundant </a:t>
            </a:r>
            <a:r>
              <a:rPr lang="en-US" sz="2400" dirty="0" smtClean="0">
                <a:solidFill>
                  <a:srgbClr val="FF0000"/>
                </a:solidFill>
              </a:rPr>
              <a:t>rules </a:t>
            </a:r>
            <a:r>
              <a:rPr lang="en-US" sz="2400" dirty="0"/>
              <a:t>as early as </a:t>
            </a:r>
            <a:r>
              <a:rPr lang="en-US" sz="2400" dirty="0" smtClean="0"/>
              <a:t>possible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80865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4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a typeface="+mj-ea"/>
                <a:cs typeface="+mj-cs"/>
              </a:rPr>
              <a:t>Keys for Graphs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800" dirty="0" err="1"/>
              <a:t>Wenfei</a:t>
            </a:r>
            <a:r>
              <a:rPr lang="en-US" sz="2800" dirty="0"/>
              <a:t> Fan </a:t>
            </a:r>
            <a:r>
              <a:rPr lang="en-US" sz="2800" dirty="0" smtClean="0"/>
              <a:t> </a:t>
            </a:r>
            <a:r>
              <a:rPr lang="en-US" sz="2800" i="1" dirty="0"/>
              <a:t>, </a:t>
            </a:r>
            <a:r>
              <a:rPr lang="en-US" sz="2800" dirty="0" err="1" smtClean="0"/>
              <a:t>Zhe</a:t>
            </a:r>
            <a:r>
              <a:rPr lang="en-US" sz="2800" dirty="0" smtClean="0"/>
              <a:t> </a:t>
            </a:r>
            <a:r>
              <a:rPr lang="en-US" sz="2800" dirty="0"/>
              <a:t>Fan </a:t>
            </a:r>
            <a:r>
              <a:rPr lang="en-US" sz="2800" dirty="0" smtClean="0"/>
              <a:t>, </a:t>
            </a:r>
            <a:r>
              <a:rPr lang="en-US" sz="2800" dirty="0"/>
              <a:t>Chao Tian </a:t>
            </a:r>
            <a:r>
              <a:rPr lang="en-US" sz="2800" dirty="0" smtClean="0"/>
              <a:t> </a:t>
            </a:r>
            <a:r>
              <a:rPr lang="en-US" sz="2800" i="1" dirty="0"/>
              <a:t>, </a:t>
            </a:r>
            <a:r>
              <a:rPr lang="en-US" sz="2800" dirty="0" smtClean="0"/>
              <a:t>Xin </a:t>
            </a:r>
            <a:r>
              <a:rPr lang="en-US" sz="2800" dirty="0"/>
              <a:t>Luna Dong </a:t>
            </a:r>
            <a:br>
              <a:rPr lang="en-US" sz="2800" dirty="0"/>
            </a:br>
            <a:r>
              <a:rPr lang="en-US" sz="2800" dirty="0" smtClean="0"/>
              <a:t> </a:t>
            </a:r>
          </a:p>
          <a:p>
            <a:r>
              <a:rPr lang="en-US" sz="2800" dirty="0" smtClean="0"/>
              <a:t>University </a:t>
            </a:r>
            <a:r>
              <a:rPr lang="en-US" sz="2800" dirty="0"/>
              <a:t>o f Edinburgh </a:t>
            </a:r>
            <a:endParaRPr lang="en-US" sz="2800" dirty="0" smtClean="0"/>
          </a:p>
          <a:p>
            <a:r>
              <a:rPr lang="en-US" sz="2800" dirty="0" err="1" smtClean="0"/>
              <a:t>Beihang</a:t>
            </a:r>
            <a:r>
              <a:rPr lang="en-US" sz="2800" dirty="0" smtClean="0"/>
              <a:t> </a:t>
            </a:r>
            <a:r>
              <a:rPr lang="en-US" sz="2800" dirty="0"/>
              <a:t>University </a:t>
            </a:r>
            <a:r>
              <a:rPr lang="en-US" sz="2800" dirty="0" smtClean="0"/>
              <a:t>Hong </a:t>
            </a:r>
            <a:r>
              <a:rPr lang="en-US" sz="2800" dirty="0"/>
              <a:t>Kong </a:t>
            </a:r>
            <a:endParaRPr lang="en-US" sz="2800" dirty="0" smtClean="0"/>
          </a:p>
          <a:p>
            <a:r>
              <a:rPr lang="en-US" sz="2800" dirty="0" smtClean="0"/>
              <a:t>Google </a:t>
            </a:r>
            <a:r>
              <a:rPr lang="en-US" sz="2800" dirty="0"/>
              <a:t>Inc.</a:t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23337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3919"/>
            <a:ext cx="8596668" cy="4368999"/>
          </a:xfrm>
        </p:spPr>
        <p:txBody>
          <a:bodyPr>
            <a:noAutofit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nvariant </a:t>
            </a:r>
            <a:r>
              <a:rPr lang="en-US" sz="2400" dirty="0"/>
              <a:t>connection between a </a:t>
            </a:r>
            <a:r>
              <a:rPr lang="en-US" sz="2400" dirty="0" smtClean="0"/>
              <a:t>real-world entity </a:t>
            </a:r>
            <a:r>
              <a:rPr lang="en-US" sz="2400" dirty="0"/>
              <a:t>and its representation in a </a:t>
            </a:r>
            <a:r>
              <a:rPr lang="en-US" sz="2400" dirty="0" smtClean="0"/>
              <a:t>database</a:t>
            </a:r>
            <a:endParaRPr lang="en-US" sz="2400" dirty="0"/>
          </a:p>
          <a:p>
            <a:r>
              <a:rPr lang="en-US" sz="2400" dirty="0"/>
              <a:t>Keys for graphs aim to uniquely identify entities represented by vertices in a graph </a:t>
            </a:r>
            <a:endParaRPr lang="en-US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all the reasons that keys are essential to relations </a:t>
            </a:r>
            <a:r>
              <a:rPr lang="en-US" sz="2400" dirty="0" smtClean="0"/>
              <a:t>and XML</a:t>
            </a:r>
            <a:r>
              <a:rPr lang="en-US" sz="2400" dirty="0"/>
              <a:t>, keys are also needed for </a:t>
            </a:r>
            <a:r>
              <a:rPr lang="en-US" sz="2400" dirty="0" smtClean="0"/>
              <a:t>graphs</a:t>
            </a:r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application: </a:t>
            </a:r>
            <a:r>
              <a:rPr lang="en-US" sz="2400" dirty="0"/>
              <a:t>social network </a:t>
            </a:r>
            <a:r>
              <a:rPr lang="en-US" sz="2400" dirty="0" smtClean="0"/>
              <a:t>reconciliation </a:t>
            </a:r>
          </a:p>
          <a:p>
            <a:pPr lvl="1"/>
            <a:r>
              <a:rPr lang="en-US" sz="2200" dirty="0" smtClean="0"/>
              <a:t>to </a:t>
            </a:r>
            <a:r>
              <a:rPr lang="en-US" sz="2200" dirty="0"/>
              <a:t>reconcile user accounts across multiple social </a:t>
            </a:r>
            <a:r>
              <a:rPr lang="en-US" sz="2200" dirty="0" smtClean="0"/>
              <a:t>network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81296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5528"/>
            <a:ext cx="8596668" cy="4598928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only works on keys for graph is the one that specifies keys for </a:t>
            </a:r>
            <a:r>
              <a:rPr lang="en-US" sz="2400" dirty="0" err="1"/>
              <a:t>RDF</a:t>
            </a:r>
            <a:r>
              <a:rPr lang="en-US" sz="2400" dirty="0"/>
              <a:t> data:</a:t>
            </a:r>
          </a:p>
          <a:p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a combination of object properties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FF0000"/>
                </a:solidFill>
              </a:rPr>
              <a:t>data properties defined over OWL </a:t>
            </a:r>
            <a:r>
              <a:rPr lang="en-US" sz="2400" dirty="0" smtClean="0">
                <a:solidFill>
                  <a:srgbClr val="FF0000"/>
                </a:solidFill>
              </a:rPr>
              <a:t>ontology</a:t>
            </a:r>
            <a:endParaRPr lang="en-US" sz="2400" dirty="0"/>
          </a:p>
          <a:p>
            <a:r>
              <a:rPr lang="en-US" sz="2400" dirty="0"/>
              <a:t>Such keys differ from keys of this work in that: </a:t>
            </a:r>
          </a:p>
          <a:p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(a) </a:t>
            </a:r>
            <a:r>
              <a:rPr lang="en-US" sz="2400" dirty="0"/>
              <a:t>cannot be recursively defined</a:t>
            </a:r>
          </a:p>
          <a:p>
            <a:r>
              <a:rPr lang="en-US" sz="2400" dirty="0">
                <a:solidFill>
                  <a:srgbClr val="FF0000"/>
                </a:solidFill>
              </a:rPr>
              <a:t>(b) </a:t>
            </a:r>
            <a:r>
              <a:rPr lang="en-US" sz="2400" dirty="0"/>
              <a:t>do not enforce topological constraints imposed by graph patterns</a:t>
            </a:r>
          </a:p>
          <a:p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(c) </a:t>
            </a:r>
            <a:r>
              <a:rPr lang="en-US" sz="2400" dirty="0"/>
              <a:t>adopt the unique name assumption via </a:t>
            </a:r>
            <a:r>
              <a:rPr lang="en-US" sz="2400" dirty="0" err="1"/>
              <a:t>URIs</a:t>
            </a:r>
            <a:r>
              <a:rPr lang="en-US" sz="2400" dirty="0"/>
              <a:t>, </a:t>
            </a:r>
            <a:endParaRPr lang="en-US" sz="2400" dirty="0" smtClean="0"/>
          </a:p>
          <a:p>
            <a:pPr lvl="1"/>
            <a:r>
              <a:rPr lang="en-US" sz="1800" dirty="0" smtClean="0"/>
              <a:t>too </a:t>
            </a:r>
            <a:r>
              <a:rPr lang="en-US" sz="1800" dirty="0"/>
              <a:t>strong for entity </a:t>
            </a:r>
            <a:r>
              <a:rPr lang="en-US" sz="1800" dirty="0" smtClean="0"/>
              <a:t>matching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423836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2435"/>
            <a:ext cx="8596668" cy="4598928"/>
          </a:xfrm>
        </p:spPr>
        <p:txBody>
          <a:bodyPr>
            <a:noAutofit/>
          </a:bodyPr>
          <a:lstStyle/>
          <a:p>
            <a:r>
              <a:rPr lang="en-US" sz="2000" dirty="0" smtClean="0"/>
              <a:t>We</a:t>
            </a:r>
            <a:r>
              <a:rPr lang="en-US" sz="2000" dirty="0"/>
              <a:t> </a:t>
            </a:r>
            <a:r>
              <a:rPr lang="en-US" sz="2000" dirty="0" smtClean="0"/>
              <a:t>define </a:t>
            </a:r>
            <a:r>
              <a:rPr lang="en-US" sz="2000" dirty="0"/>
              <a:t>keys in terms of </a:t>
            </a:r>
            <a:r>
              <a:rPr lang="en-US" sz="2000" i="1" dirty="0">
                <a:solidFill>
                  <a:srgbClr val="FF0000"/>
                </a:solidFill>
              </a:rPr>
              <a:t>graph patterns</a:t>
            </a:r>
            <a:r>
              <a:rPr lang="en-US" sz="2000" dirty="0"/>
              <a:t>, </a:t>
            </a:r>
            <a:endParaRPr lang="en-US" sz="2000" dirty="0" smtClean="0"/>
          </a:p>
          <a:p>
            <a:r>
              <a:rPr lang="en-US" sz="2000" dirty="0" smtClean="0"/>
              <a:t>to </a:t>
            </a:r>
            <a:r>
              <a:rPr lang="en-US" sz="2000" dirty="0"/>
              <a:t>specify </a:t>
            </a:r>
            <a:r>
              <a:rPr lang="en-US" sz="2000" dirty="0" smtClean="0">
                <a:solidFill>
                  <a:srgbClr val="FF0000"/>
                </a:solidFill>
              </a:rPr>
              <a:t>topological constraints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FF0000"/>
                </a:solidFill>
              </a:rPr>
              <a:t>value bindings </a:t>
            </a:r>
            <a:r>
              <a:rPr lang="en-US" sz="2000" dirty="0"/>
              <a:t>needed for identifying </a:t>
            </a:r>
            <a:r>
              <a:rPr lang="en-US" sz="2000" dirty="0" smtClean="0"/>
              <a:t>entities</a:t>
            </a:r>
          </a:p>
          <a:p>
            <a:r>
              <a:rPr lang="en-US" sz="2000" dirty="0" smtClean="0"/>
              <a:t>We </a:t>
            </a:r>
            <a:r>
              <a:rPr lang="en-US" sz="2000" dirty="0"/>
              <a:t>interpret keys by means of graph pattern matching via </a:t>
            </a:r>
            <a:r>
              <a:rPr lang="en-US" sz="2000" dirty="0" err="1" smtClean="0"/>
              <a:t>subgraph</a:t>
            </a:r>
            <a:r>
              <a:rPr lang="en-US" sz="2000" dirty="0"/>
              <a:t> </a:t>
            </a:r>
            <a:r>
              <a:rPr lang="en-US" sz="2000" dirty="0" smtClean="0"/>
              <a:t>isomorphism</a:t>
            </a:r>
          </a:p>
          <a:p>
            <a:r>
              <a:rPr lang="en-US" sz="2000" dirty="0" smtClean="0"/>
              <a:t>application </a:t>
            </a:r>
            <a:r>
              <a:rPr lang="en-US" sz="2000" dirty="0"/>
              <a:t>of keys for </a:t>
            </a:r>
            <a:r>
              <a:rPr lang="en-US" sz="2000" dirty="0" smtClean="0"/>
              <a:t>graphs </a:t>
            </a:r>
            <a:r>
              <a:rPr lang="en-US" sz="2000" i="1" dirty="0"/>
              <a:t>entity matching</a:t>
            </a:r>
            <a:r>
              <a:rPr lang="en-US" sz="2000" dirty="0"/>
              <a:t>, </a:t>
            </a:r>
          </a:p>
          <a:p>
            <a:r>
              <a:rPr lang="en-US" sz="2000" dirty="0"/>
              <a:t>Given a graph </a:t>
            </a:r>
            <a:r>
              <a:rPr lang="en-US" sz="2000" i="1" dirty="0"/>
              <a:t>G </a:t>
            </a:r>
            <a:r>
              <a:rPr lang="en-US" sz="2000" dirty="0"/>
              <a:t>and a set Σ of keys for graphs, </a:t>
            </a:r>
            <a:r>
              <a:rPr lang="en-US" sz="2000" i="1" dirty="0">
                <a:solidFill>
                  <a:srgbClr val="FF0000"/>
                </a:solidFill>
              </a:rPr>
              <a:t>entity matching </a:t>
            </a:r>
            <a:r>
              <a:rPr lang="en-US" sz="2000" dirty="0"/>
              <a:t>is to find all pairs of entities (vertices) in </a:t>
            </a:r>
            <a:r>
              <a:rPr lang="en-US" sz="2000" i="1" dirty="0"/>
              <a:t>G </a:t>
            </a:r>
            <a:r>
              <a:rPr lang="en-US" sz="2000" dirty="0"/>
              <a:t>that can be identified by keys in Σ. </a:t>
            </a:r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48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0145"/>
            <a:ext cx="8596668" cy="4531217"/>
          </a:xfrm>
        </p:spPr>
        <p:txBody>
          <a:bodyPr>
            <a:noAutofit/>
          </a:bodyPr>
          <a:lstStyle/>
          <a:p>
            <a:r>
              <a:rPr lang="en-US" sz="2000" dirty="0" smtClean="0"/>
              <a:t> We develop a </a:t>
            </a:r>
            <a:r>
              <a:rPr lang="en-US" sz="2000" dirty="0" err="1" smtClean="0">
                <a:solidFill>
                  <a:srgbClr val="FF0000"/>
                </a:solidFill>
              </a:rPr>
              <a:t>MapReduce</a:t>
            </a:r>
            <a:r>
              <a:rPr lang="en-US" sz="2000" dirty="0" smtClean="0">
                <a:solidFill>
                  <a:srgbClr val="FF0000"/>
                </a:solidFill>
              </a:rPr>
              <a:t> algorithm </a:t>
            </a:r>
            <a:r>
              <a:rPr lang="en-US" sz="2000" dirty="0" smtClean="0"/>
              <a:t>for entity matching </a:t>
            </a:r>
          </a:p>
          <a:p>
            <a:endParaRPr lang="en-US" sz="2000" dirty="0" smtClean="0"/>
          </a:p>
          <a:p>
            <a:r>
              <a:rPr lang="en-US" sz="2000" dirty="0"/>
              <a:t>I</a:t>
            </a:r>
            <a:r>
              <a:rPr lang="en-US" sz="2000" dirty="0" smtClean="0"/>
              <a:t>n </a:t>
            </a:r>
            <a:r>
              <a:rPr lang="en-US" sz="2000" dirty="0"/>
              <a:t>each round, </a:t>
            </a:r>
            <a:r>
              <a:rPr lang="en-US" sz="2000" dirty="0">
                <a:solidFill>
                  <a:srgbClr val="FF0000"/>
                </a:solidFill>
              </a:rPr>
              <a:t>multiple isomorphism </a:t>
            </a:r>
            <a:r>
              <a:rPr lang="en-US" sz="2000" dirty="0"/>
              <a:t>checking for each entity </a:t>
            </a:r>
            <a:r>
              <a:rPr lang="en-US" sz="2000" dirty="0" smtClean="0"/>
              <a:t>pair</a:t>
            </a:r>
          </a:p>
          <a:p>
            <a:endParaRPr lang="en-US" sz="2000" dirty="0"/>
          </a:p>
          <a:p>
            <a:r>
              <a:rPr lang="en-US" sz="2000" dirty="0" smtClean="0"/>
              <a:t>We show that the algorithm is </a:t>
            </a:r>
            <a:r>
              <a:rPr lang="en-US" sz="2000" i="1" dirty="0" smtClean="0"/>
              <a:t>parallel scalable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60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vertex-centric asynchronous model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40115"/>
            <a:ext cx="8844037" cy="4401248"/>
          </a:xfrm>
        </p:spPr>
        <p:txBody>
          <a:bodyPr>
            <a:noAutofit/>
          </a:bodyPr>
          <a:lstStyle/>
          <a:p>
            <a:r>
              <a:rPr lang="en-US" sz="2000" dirty="0"/>
              <a:t>We give another algorithm in the </a:t>
            </a:r>
            <a:r>
              <a:rPr lang="en-US" sz="2000" dirty="0">
                <a:solidFill>
                  <a:srgbClr val="FF0000"/>
                </a:solidFill>
              </a:rPr>
              <a:t>vertex-centric asynchronous </a:t>
            </a:r>
            <a:r>
              <a:rPr lang="en-US" sz="2000" dirty="0" smtClean="0">
                <a:solidFill>
                  <a:srgbClr val="FF0000"/>
                </a:solidFill>
              </a:rPr>
              <a:t>model</a:t>
            </a:r>
          </a:p>
          <a:p>
            <a:r>
              <a:rPr lang="en-US" sz="2000" dirty="0"/>
              <a:t>As </a:t>
            </a:r>
            <a:r>
              <a:rPr lang="en-US" sz="2000" dirty="0" smtClean="0"/>
              <a:t>opposed to </a:t>
            </a:r>
            <a:r>
              <a:rPr lang="en-US" sz="2000" dirty="0" err="1"/>
              <a:t>MapReduce</a:t>
            </a:r>
            <a:r>
              <a:rPr lang="en-US" sz="2000" dirty="0" smtClean="0"/>
              <a:t>, </a:t>
            </a:r>
            <a:r>
              <a:rPr lang="en-US" sz="2000" dirty="0"/>
              <a:t>is based on a vertex program that </a:t>
            </a:r>
            <a:r>
              <a:rPr lang="en-US" sz="2000" dirty="0" smtClean="0"/>
              <a:t>is executed </a:t>
            </a:r>
            <a:r>
              <a:rPr lang="en-US" sz="2000" dirty="0"/>
              <a:t>in parallel </a:t>
            </a:r>
            <a:r>
              <a:rPr lang="en-US" sz="2000" i="1" dirty="0"/>
              <a:t>on </a:t>
            </a:r>
            <a:r>
              <a:rPr lang="en-US" sz="2000" i="1" dirty="0" smtClean="0"/>
              <a:t>each vertex</a:t>
            </a:r>
            <a:r>
              <a:rPr lang="en-US" sz="2000" dirty="0" smtClean="0"/>
              <a:t> </a:t>
            </a:r>
          </a:p>
          <a:p>
            <a:r>
              <a:rPr lang="en-US" sz="2000" dirty="0"/>
              <a:t>I</a:t>
            </a:r>
            <a:r>
              <a:rPr lang="en-US" sz="2000" dirty="0" smtClean="0"/>
              <a:t>nteracts </a:t>
            </a:r>
            <a:r>
              <a:rPr lang="en-US" sz="2000" dirty="0"/>
              <a:t>with </a:t>
            </a:r>
            <a:r>
              <a:rPr lang="en-US" sz="2000" dirty="0" smtClean="0"/>
              <a:t>the neighbors </a:t>
            </a:r>
            <a:r>
              <a:rPr lang="en-US" sz="2000" dirty="0"/>
              <a:t>of the vertex via asynchronous message </a:t>
            </a:r>
            <a:r>
              <a:rPr lang="en-US" sz="2000" dirty="0" smtClean="0"/>
              <a:t>passing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It </a:t>
            </a:r>
            <a:r>
              <a:rPr lang="en-US" sz="2000" dirty="0"/>
              <a:t>reduces unnecessary costs inherent to the I/O bound and the synchronization policy of </a:t>
            </a:r>
            <a:r>
              <a:rPr lang="en-US" sz="2000" dirty="0" err="1"/>
              <a:t>MapReduce</a:t>
            </a:r>
            <a:endParaRPr lang="en-US" sz="2000" dirty="0"/>
          </a:p>
          <a:p>
            <a:r>
              <a:rPr lang="en-US" sz="2000" dirty="0"/>
              <a:t>W</a:t>
            </a:r>
            <a:r>
              <a:rPr lang="en-US" sz="2000" dirty="0" smtClean="0"/>
              <a:t>e </a:t>
            </a:r>
            <a:r>
              <a:rPr lang="en-US" sz="2000" dirty="0"/>
              <a:t>propose optimization techniques to </a:t>
            </a:r>
            <a:r>
              <a:rPr lang="en-US" sz="2000" dirty="0">
                <a:solidFill>
                  <a:srgbClr val="FF0000"/>
                </a:solidFill>
              </a:rPr>
              <a:t>reduce message </a:t>
            </a:r>
            <a:r>
              <a:rPr lang="en-US" sz="2000" dirty="0" smtClean="0">
                <a:solidFill>
                  <a:srgbClr val="FF0000"/>
                </a:solidFill>
              </a:rPr>
              <a:t>passing</a:t>
            </a:r>
          </a:p>
          <a:p>
            <a:r>
              <a:rPr lang="en-US" sz="2000" dirty="0"/>
              <a:t>We show that the algorithm is also parallel scalable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7334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346869"/>
            <a:ext cx="7766936" cy="1646302"/>
          </a:xfrm>
        </p:spPr>
        <p:txBody>
          <a:bodyPr/>
          <a:lstStyle/>
          <a:p>
            <a:r>
              <a:rPr lang="en-US" sz="4400" b="0" dirty="0" smtClean="0"/>
              <a:t/>
            </a:r>
            <a:br>
              <a:rPr lang="en-US" sz="4400" b="0" dirty="0" smtClean="0"/>
            </a:br>
            <a:r>
              <a:rPr lang="en-US" sz="4400" b="0" dirty="0" smtClean="0"/>
              <a:t> </a:t>
            </a:r>
            <a:r>
              <a:rPr lang="en-US" sz="4400" dirty="0" err="1"/>
              <a:t>Vizdom</a:t>
            </a:r>
            <a:r>
              <a:rPr lang="en-US" sz="4400" dirty="0"/>
              <a:t>: Interactive Analytics through Pen and Touch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528629"/>
            <a:ext cx="7766936" cy="1096899"/>
          </a:xfrm>
        </p:spPr>
        <p:txBody>
          <a:bodyPr/>
          <a:lstStyle/>
          <a:p>
            <a:r>
              <a:rPr lang="en-US" dirty="0" smtClean="0"/>
              <a:t>Presented by: </a:t>
            </a:r>
            <a:r>
              <a:rPr lang="en-US" dirty="0" smtClean="0">
                <a:solidFill>
                  <a:srgbClr val="D3C24A"/>
                </a:solidFill>
              </a:rPr>
              <a:t>S</a:t>
            </a:r>
            <a:r>
              <a:rPr lang="en-US" dirty="0" smtClean="0"/>
              <a:t>h</a:t>
            </a:r>
            <a:r>
              <a:rPr lang="en-US" dirty="0" smtClean="0">
                <a:solidFill>
                  <a:srgbClr val="D3C24A"/>
                </a:solidFill>
              </a:rPr>
              <a:t>a</a:t>
            </a:r>
            <a:r>
              <a:rPr lang="en-US" dirty="0" smtClean="0"/>
              <a:t>h</a:t>
            </a:r>
            <a:r>
              <a:rPr lang="en-US" dirty="0" smtClean="0">
                <a:solidFill>
                  <a:srgbClr val="D3C24A"/>
                </a:solidFill>
              </a:rPr>
              <a:t>a</a:t>
            </a:r>
            <a:r>
              <a:rPr lang="en-US" dirty="0" smtClean="0"/>
              <a:t>b </a:t>
            </a:r>
            <a:r>
              <a:rPr lang="en-US" dirty="0" smtClean="0">
                <a:solidFill>
                  <a:srgbClr val="D3C24A"/>
                </a:solidFill>
              </a:rPr>
              <a:t>H</a:t>
            </a:r>
            <a:r>
              <a:rPr lang="en-US" dirty="0" smtClean="0"/>
              <a:t>e</a:t>
            </a:r>
            <a:r>
              <a:rPr lang="en-US" dirty="0" smtClean="0">
                <a:solidFill>
                  <a:srgbClr val="D3C24A"/>
                </a:solidFill>
              </a:rPr>
              <a:t>l</a:t>
            </a:r>
            <a:r>
              <a:rPr lang="en-US" dirty="0" smtClean="0"/>
              <a:t>m</a:t>
            </a:r>
            <a:r>
              <a:rPr lang="en-US" dirty="0" smtClean="0">
                <a:solidFill>
                  <a:srgbClr val="D3C24A"/>
                </a:solidFill>
              </a:rPr>
              <a:t>i</a:t>
            </a:r>
          </a:p>
          <a:p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9331"/>
            <a:ext cx="8596668" cy="4402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Authors:</a:t>
            </a:r>
          </a:p>
          <a:p>
            <a:r>
              <a:rPr lang="en-US" dirty="0" err="1" smtClean="0"/>
              <a:t>Qingyuan</a:t>
            </a:r>
            <a:r>
              <a:rPr lang="en-US" dirty="0" smtClean="0"/>
              <a:t> </a:t>
            </a:r>
            <a:r>
              <a:rPr lang="en-US" dirty="0"/>
              <a:t>Liu, </a:t>
            </a:r>
            <a:r>
              <a:rPr lang="en-US" dirty="0" smtClean="0"/>
              <a:t>tuf28438@</a:t>
            </a:r>
            <a:r>
              <a:rPr lang="en-US" dirty="0" smtClean="0">
                <a:solidFill>
                  <a:srgbClr val="FF0000"/>
                </a:solidFill>
              </a:rPr>
              <a:t>temple</a:t>
            </a:r>
            <a:r>
              <a:rPr lang="en-US" dirty="0" smtClean="0"/>
              <a:t>.edu </a:t>
            </a:r>
          </a:p>
          <a:p>
            <a:r>
              <a:rPr lang="en-US" dirty="0" smtClean="0"/>
              <a:t>Eduard </a:t>
            </a:r>
            <a:r>
              <a:rPr lang="en-US" dirty="0"/>
              <a:t>C. </a:t>
            </a:r>
            <a:r>
              <a:rPr lang="en-US" dirty="0" err="1" smtClean="0"/>
              <a:t>Dragut</a:t>
            </a:r>
            <a:r>
              <a:rPr lang="en-US" dirty="0" smtClean="0"/>
              <a:t>, edragut@</a:t>
            </a:r>
            <a:r>
              <a:rPr lang="en-US" dirty="0" smtClean="0">
                <a:solidFill>
                  <a:srgbClr val="FF0000"/>
                </a:solidFill>
              </a:rPr>
              <a:t>temple</a:t>
            </a:r>
            <a:r>
              <a:rPr lang="en-US" dirty="0" smtClean="0"/>
              <a:t>.edu </a:t>
            </a:r>
          </a:p>
          <a:p>
            <a:r>
              <a:rPr lang="en-US" dirty="0" smtClean="0"/>
              <a:t>Arjun Mukherjee, </a:t>
            </a:r>
            <a:r>
              <a:rPr lang="en-US" dirty="0"/>
              <a:t>arjun@cs.uh.edu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Weiyi</a:t>
            </a:r>
            <a:r>
              <a:rPr lang="en-US" dirty="0"/>
              <a:t> </a:t>
            </a:r>
            <a:r>
              <a:rPr lang="en-US" dirty="0" err="1" smtClean="0"/>
              <a:t>Meng</a:t>
            </a:r>
            <a:r>
              <a:rPr lang="en-US" dirty="0" smtClean="0"/>
              <a:t>,  </a:t>
            </a:r>
            <a:r>
              <a:rPr lang="en-US" dirty="0"/>
              <a:t>meng@cs.binghamton.edu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dirty="0"/>
              <a:t>Publication:</a:t>
            </a:r>
          </a:p>
          <a:p>
            <a:pPr marL="685800" lvl="1" algn="just"/>
            <a:r>
              <a:rPr lang="en-US" dirty="0"/>
              <a:t>VLDB 2015</a:t>
            </a:r>
          </a:p>
          <a:p>
            <a:pPr marL="400050" lvl="1" indent="0" algn="just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Type:</a:t>
            </a:r>
          </a:p>
          <a:p>
            <a:pPr lvl="1"/>
            <a:r>
              <a:rPr lang="en-US" dirty="0" smtClean="0"/>
              <a:t>Demonstration Paper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5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69557"/>
            <a:ext cx="8596668" cy="840261"/>
          </a:xfrm>
        </p:spPr>
        <p:txBody>
          <a:bodyPr/>
          <a:lstStyle/>
          <a:p>
            <a:r>
              <a:rPr lang="en-US" dirty="0" smtClean="0"/>
              <a:t>Introduction/Motivation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0477"/>
            <a:ext cx="8596668" cy="50857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Social </a:t>
            </a:r>
            <a:r>
              <a:rPr lang="en-US" dirty="0"/>
              <a:t>media are becoming instrumental tools in </a:t>
            </a:r>
            <a:r>
              <a:rPr lang="en-US" dirty="0">
                <a:solidFill>
                  <a:srgbClr val="D3C24A"/>
                </a:solidFill>
              </a:rPr>
              <a:t>measuring public opinion </a:t>
            </a:r>
            <a:r>
              <a:rPr lang="en-US" dirty="0"/>
              <a:t>and </a:t>
            </a:r>
            <a:r>
              <a:rPr lang="en-US" dirty="0">
                <a:solidFill>
                  <a:srgbClr val="D3C24A"/>
                </a:solidFill>
              </a:rPr>
              <a:t>predicting social behavior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Previous </a:t>
            </a:r>
            <a:r>
              <a:rPr lang="en-US" dirty="0"/>
              <a:t>research showed that the public </a:t>
            </a:r>
            <a:r>
              <a:rPr lang="en-US" dirty="0">
                <a:solidFill>
                  <a:srgbClr val="D3C24A"/>
                </a:solidFill>
              </a:rPr>
              <a:t>sentiment</a:t>
            </a:r>
            <a:r>
              <a:rPr lang="en-US" dirty="0"/>
              <a:t> </a:t>
            </a:r>
            <a:r>
              <a:rPr lang="en-US" dirty="0" smtClean="0"/>
              <a:t>correlated well in:</a:t>
            </a:r>
            <a:endParaRPr lang="en-US" dirty="0"/>
          </a:p>
          <a:p>
            <a:pPr lvl="1" algn="just"/>
            <a:r>
              <a:rPr lang="en-US" dirty="0" smtClean="0"/>
              <a:t>polling </a:t>
            </a:r>
            <a:r>
              <a:rPr lang="en-US" dirty="0"/>
              <a:t>results for the 2008 and 2012 </a:t>
            </a:r>
            <a:r>
              <a:rPr lang="en-US" dirty="0" smtClean="0"/>
              <a:t>presidential elections.</a:t>
            </a:r>
          </a:p>
          <a:p>
            <a:pPr lvl="1" algn="just"/>
            <a:r>
              <a:rPr lang="en-US" dirty="0" smtClean="0"/>
              <a:t>2009 </a:t>
            </a:r>
            <a:r>
              <a:rPr lang="en-US" dirty="0"/>
              <a:t>Obama job </a:t>
            </a:r>
            <a:r>
              <a:rPr lang="en-US" dirty="0" smtClean="0"/>
              <a:t>approval.</a:t>
            </a:r>
          </a:p>
          <a:p>
            <a:pPr lvl="1" algn="just"/>
            <a:r>
              <a:rPr lang="en-US" dirty="0" smtClean="0"/>
              <a:t>stock markets.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Web </a:t>
            </a:r>
            <a:r>
              <a:rPr lang="en-US" dirty="0"/>
              <a:t>search is another dimension of social response, which includes two notable studies by </a:t>
            </a:r>
            <a:r>
              <a:rPr lang="en-US" dirty="0" smtClean="0"/>
              <a:t>Google:</a:t>
            </a:r>
          </a:p>
          <a:p>
            <a:pPr lvl="1" algn="just"/>
            <a:r>
              <a:rPr lang="en-US" dirty="0" smtClean="0"/>
              <a:t>Flu </a:t>
            </a:r>
            <a:r>
              <a:rPr lang="en-US" dirty="0"/>
              <a:t>Trends </a:t>
            </a:r>
            <a:r>
              <a:rPr lang="en-US" dirty="0" smtClean="0"/>
              <a:t>which </a:t>
            </a:r>
            <a:r>
              <a:rPr lang="en-US" dirty="0"/>
              <a:t>aims to predict flu outbreaks by tracking Web search </a:t>
            </a:r>
            <a:r>
              <a:rPr lang="en-US" dirty="0" smtClean="0"/>
              <a:t>behavior</a:t>
            </a:r>
            <a:r>
              <a:rPr lang="en-US" dirty="0"/>
              <a:t>.</a:t>
            </a:r>
            <a:endParaRPr lang="en-US" dirty="0" smtClean="0"/>
          </a:p>
          <a:p>
            <a:pPr lvl="1" algn="just"/>
            <a:r>
              <a:rPr lang="en-US" dirty="0" smtClean="0"/>
              <a:t>Early </a:t>
            </a:r>
            <a:r>
              <a:rPr lang="en-US" dirty="0"/>
              <a:t>assessments of the end of 2008 </a:t>
            </a:r>
            <a:r>
              <a:rPr lang="en-US" dirty="0" smtClean="0"/>
              <a:t>economic </a:t>
            </a:r>
            <a:r>
              <a:rPr lang="en-US" dirty="0"/>
              <a:t>recession by measuring the drop of users’ searches for un-employment </a:t>
            </a:r>
            <a:r>
              <a:rPr lang="en-US" dirty="0" smtClean="0"/>
              <a:t>benefits.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29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1700012"/>
            <a:ext cx="8475513" cy="267880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In addition to the contributions mentioned in the previous slides, following work is still ongoing and being carried out by the authors</a:t>
            </a:r>
          </a:p>
          <a:p>
            <a:pPr marL="0" indent="0">
              <a:buNone/>
            </a:pPr>
            <a:r>
              <a:rPr lang="en-US" sz="2400" dirty="0" smtClean="0"/>
              <a:t>       Usability:  Standard Libraries(ML lib) and a pluggable data source 					API(Graph X).</a:t>
            </a:r>
          </a:p>
          <a:p>
            <a:pPr marL="0" indent="0">
              <a:buNone/>
            </a:pPr>
            <a:r>
              <a:rPr lang="en-US" sz="2400" dirty="0" smtClean="0"/>
              <a:t>       Performance:  Memory management outside the JVM,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To limit of the underlying hardware.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22797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08455"/>
            <a:ext cx="8596668" cy="700216"/>
          </a:xfrm>
        </p:spPr>
        <p:txBody>
          <a:bodyPr/>
          <a:lstStyle/>
          <a:p>
            <a:r>
              <a:rPr lang="en-US" dirty="0" smtClean="0"/>
              <a:t>Introduction/Motivation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1135"/>
            <a:ext cx="8596668" cy="4270227"/>
          </a:xfrm>
        </p:spPr>
        <p:txBody>
          <a:bodyPr/>
          <a:lstStyle/>
          <a:p>
            <a:pPr algn="just"/>
            <a:r>
              <a:rPr lang="en-US" dirty="0"/>
              <a:t>Several related systems have also been developed:</a:t>
            </a:r>
          </a:p>
          <a:p>
            <a:pPr lvl="1" algn="just"/>
            <a:r>
              <a:rPr lang="en-US" dirty="0" smtClean="0"/>
              <a:t>Court-O-Meter </a:t>
            </a:r>
            <a:r>
              <a:rPr lang="en-US" dirty="0"/>
              <a:t>tracks the </a:t>
            </a:r>
            <a:r>
              <a:rPr lang="en-US" dirty="0">
                <a:solidFill>
                  <a:srgbClr val="D3C24A"/>
                </a:solidFill>
              </a:rPr>
              <a:t>opinion</a:t>
            </a:r>
            <a:r>
              <a:rPr lang="en-US" dirty="0"/>
              <a:t> on topics about political discussions and Supreme Court on </a:t>
            </a:r>
            <a:r>
              <a:rPr lang="en-US" dirty="0" smtClean="0"/>
              <a:t>Twitter.</a:t>
            </a:r>
            <a:endParaRPr lang="en-US" dirty="0"/>
          </a:p>
          <a:p>
            <a:pPr lvl="1" algn="just"/>
            <a:r>
              <a:rPr lang="en-US" dirty="0" smtClean="0"/>
              <a:t>tracking </a:t>
            </a:r>
            <a:r>
              <a:rPr lang="en-US" dirty="0">
                <a:solidFill>
                  <a:srgbClr val="D3C24A"/>
                </a:solidFill>
              </a:rPr>
              <a:t>opinions</a:t>
            </a:r>
            <a:r>
              <a:rPr lang="en-US" dirty="0"/>
              <a:t> expressed in news articles for events by analyzing their </a:t>
            </a:r>
            <a:r>
              <a:rPr lang="en-US" dirty="0" smtClean="0"/>
              <a:t>content. </a:t>
            </a:r>
          </a:p>
          <a:p>
            <a:pPr lvl="1" algn="just"/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Deficiencies:</a:t>
            </a:r>
            <a:endParaRPr lang="en-US" dirty="0"/>
          </a:p>
          <a:p>
            <a:pPr algn="just"/>
            <a:r>
              <a:rPr lang="en-US" dirty="0" smtClean="0"/>
              <a:t>In these systems topics </a:t>
            </a:r>
            <a:r>
              <a:rPr lang="en-US" dirty="0"/>
              <a:t>of interest are </a:t>
            </a:r>
            <a:r>
              <a:rPr lang="en-US" dirty="0">
                <a:solidFill>
                  <a:srgbClr val="D3C24A"/>
                </a:solidFill>
              </a:rPr>
              <a:t>manually</a:t>
            </a:r>
            <a:r>
              <a:rPr lang="en-US" dirty="0"/>
              <a:t> </a:t>
            </a:r>
            <a:r>
              <a:rPr lang="en-US" dirty="0" smtClean="0"/>
              <a:t>set.</a:t>
            </a:r>
          </a:p>
          <a:p>
            <a:pPr algn="just"/>
            <a:r>
              <a:rPr lang="en-US" dirty="0" smtClean="0"/>
              <a:t>They do </a:t>
            </a:r>
            <a:r>
              <a:rPr lang="en-US" dirty="0"/>
              <a:t>not analyze the public reaction on the articles via user comments on articles </a:t>
            </a:r>
            <a:r>
              <a:rPr lang="en-US" dirty="0">
                <a:solidFill>
                  <a:srgbClr val="D3C24A"/>
                </a:solidFill>
              </a:rPr>
              <a:t>in real-time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They are limited in </a:t>
            </a:r>
            <a:r>
              <a:rPr lang="en-US" dirty="0" smtClean="0">
                <a:solidFill>
                  <a:srgbClr val="D3C24A"/>
                </a:solidFill>
              </a:rPr>
              <a:t>scale</a:t>
            </a:r>
            <a:r>
              <a:rPr lang="en-US" dirty="0" smtClean="0"/>
              <a:t> and designed for specific application (not generic).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646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1231"/>
            <a:ext cx="8596668" cy="1251857"/>
          </a:xfrm>
        </p:spPr>
        <p:txBody>
          <a:bodyPr/>
          <a:lstStyle/>
          <a:p>
            <a:r>
              <a:rPr lang="en-US" dirty="0" smtClean="0"/>
              <a:t>FORLIN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64973"/>
            <a:ext cx="8596668" cy="516815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A platform that </a:t>
            </a:r>
            <a:r>
              <a:rPr lang="en-US" dirty="0" smtClean="0">
                <a:solidFill>
                  <a:srgbClr val="D3C24A"/>
                </a:solidFill>
              </a:rPr>
              <a:t>continuously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smtClean="0"/>
              <a:t>listens</a:t>
            </a:r>
            <a:r>
              <a:rPr lang="en-US" dirty="0"/>
              <a:t>” to the public reaction to the news on social and monitors the </a:t>
            </a:r>
            <a:r>
              <a:rPr lang="en-US" i="1" dirty="0"/>
              <a:t>social </a:t>
            </a:r>
            <a:r>
              <a:rPr lang="en-US" i="1" dirty="0">
                <a:solidFill>
                  <a:srgbClr val="D3C24A"/>
                </a:solidFill>
              </a:rPr>
              <a:t>sentiment</a:t>
            </a:r>
            <a:r>
              <a:rPr lang="en-US" i="1" dirty="0"/>
              <a:t> and the social </a:t>
            </a:r>
            <a:r>
              <a:rPr lang="en-US" i="1" dirty="0">
                <a:solidFill>
                  <a:srgbClr val="D3C24A"/>
                </a:solidFill>
              </a:rPr>
              <a:t>behavioral responses </a:t>
            </a:r>
            <a:r>
              <a:rPr lang="en-US" i="1" dirty="0"/>
              <a:t>towards world events </a:t>
            </a:r>
            <a:r>
              <a:rPr lang="en-US" dirty="0"/>
              <a:t>in </a:t>
            </a:r>
            <a:r>
              <a:rPr lang="en-US" dirty="0">
                <a:solidFill>
                  <a:srgbClr val="D3C24A"/>
                </a:solidFill>
              </a:rPr>
              <a:t>near real-time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Used techniques from:</a:t>
            </a:r>
          </a:p>
          <a:p>
            <a:pPr algn="just"/>
            <a:r>
              <a:rPr lang="en-US" dirty="0"/>
              <a:t>B</a:t>
            </a:r>
            <a:r>
              <a:rPr lang="en-US" dirty="0" smtClean="0"/>
              <a:t>ig-data analysis.</a:t>
            </a:r>
          </a:p>
          <a:p>
            <a:pPr algn="just"/>
            <a:r>
              <a:rPr lang="en-US" dirty="0"/>
              <a:t>N</a:t>
            </a:r>
            <a:r>
              <a:rPr lang="en-US" dirty="0" smtClean="0"/>
              <a:t>atural </a:t>
            </a:r>
            <a:r>
              <a:rPr lang="en-US" dirty="0"/>
              <a:t>language </a:t>
            </a:r>
            <a:r>
              <a:rPr lang="en-US" dirty="0" smtClean="0"/>
              <a:t>processing.</a:t>
            </a:r>
          </a:p>
          <a:p>
            <a:pPr algn="just"/>
            <a:r>
              <a:rPr lang="en-US" dirty="0"/>
              <a:t>I</a:t>
            </a:r>
            <a:r>
              <a:rPr lang="en-US" dirty="0" smtClean="0"/>
              <a:t>nformation </a:t>
            </a:r>
            <a:r>
              <a:rPr lang="en-US" dirty="0"/>
              <a:t>extraction and </a:t>
            </a:r>
            <a:r>
              <a:rPr lang="en-US" dirty="0" smtClean="0"/>
              <a:t>retrieval.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Proposed Use cases:</a:t>
            </a:r>
          </a:p>
          <a:p>
            <a:pPr algn="just"/>
            <a:r>
              <a:rPr lang="en-US" dirty="0"/>
              <a:t>F</a:t>
            </a:r>
            <a:r>
              <a:rPr lang="en-US" dirty="0" smtClean="0"/>
              <a:t>orecasting </a:t>
            </a:r>
            <a:r>
              <a:rPr lang="en-US" dirty="0"/>
              <a:t>opinion </a:t>
            </a:r>
            <a:r>
              <a:rPr lang="en-US" dirty="0" smtClean="0"/>
              <a:t>trends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O</a:t>
            </a:r>
            <a:r>
              <a:rPr lang="en-US" dirty="0" smtClean="0"/>
              <a:t>pinion </a:t>
            </a:r>
            <a:r>
              <a:rPr lang="en-US" dirty="0"/>
              <a:t>surveillance to assess social unrest, in-tolerance and </a:t>
            </a:r>
            <a:r>
              <a:rPr lang="en-US" dirty="0" smtClean="0"/>
              <a:t>extremism</a:t>
            </a:r>
            <a:endParaRPr lang="en-US" dirty="0"/>
          </a:p>
          <a:p>
            <a:pPr algn="just"/>
            <a:r>
              <a:rPr lang="en-US" dirty="0"/>
              <a:t>R</a:t>
            </a:r>
            <a:r>
              <a:rPr lang="en-US" dirty="0" smtClean="0"/>
              <a:t>eal-time </a:t>
            </a:r>
            <a:r>
              <a:rPr lang="en-US" dirty="0"/>
              <a:t>analysis of social sentiment on evolving world </a:t>
            </a:r>
            <a:r>
              <a:rPr lang="en-US" dirty="0" smtClean="0"/>
              <a:t>events.</a:t>
            </a:r>
            <a:endParaRPr lang="en-US" dirty="0"/>
          </a:p>
          <a:p>
            <a:pPr algn="just"/>
            <a:r>
              <a:rPr lang="en-US" dirty="0"/>
              <a:t>G</a:t>
            </a:r>
            <a:r>
              <a:rPr lang="en-US" dirty="0" smtClean="0"/>
              <a:t>enerating </a:t>
            </a:r>
            <a:r>
              <a:rPr lang="en-US" dirty="0"/>
              <a:t>time-series data for causal-effects analysis of </a:t>
            </a:r>
            <a:r>
              <a:rPr lang="en-US" dirty="0" smtClean="0"/>
              <a:t>events.</a:t>
            </a:r>
            <a:endParaRPr lang="en-US" dirty="0"/>
          </a:p>
          <a:p>
            <a:pPr algn="just"/>
            <a:r>
              <a:rPr lang="en-US" dirty="0"/>
              <a:t>M</a:t>
            </a:r>
            <a:r>
              <a:rPr lang="en-US" dirty="0" smtClean="0"/>
              <a:t>easuring </a:t>
            </a:r>
            <a:r>
              <a:rPr lang="en-US" dirty="0"/>
              <a:t>event projection and veracity </a:t>
            </a:r>
            <a:r>
              <a:rPr lang="en-US" dirty="0" smtClean="0"/>
              <a:t>verification.</a:t>
            </a:r>
          </a:p>
          <a:p>
            <a:pPr algn="just"/>
            <a:r>
              <a:rPr lang="en-US" dirty="0"/>
              <a:t>T</a:t>
            </a:r>
            <a:r>
              <a:rPr lang="en-US" dirty="0" smtClean="0"/>
              <a:t>ruthfulness </a:t>
            </a:r>
            <a:r>
              <a:rPr lang="en-US" dirty="0"/>
              <a:t>analysis of fact </a:t>
            </a:r>
            <a:r>
              <a:rPr lang="en-US" dirty="0" smtClean="0"/>
              <a:t>statements </a:t>
            </a:r>
            <a:r>
              <a:rPr lang="en-US" dirty="0"/>
              <a:t>posted on the </a:t>
            </a:r>
            <a:r>
              <a:rPr lang="en-US" dirty="0" smtClean="0"/>
              <a:t>Web.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028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323" y="549877"/>
            <a:ext cx="8596668" cy="700216"/>
          </a:xfrm>
        </p:spPr>
        <p:txBody>
          <a:bodyPr/>
          <a:lstStyle/>
          <a:p>
            <a:r>
              <a:rPr lang="en-US" dirty="0" smtClean="0"/>
              <a:t>System Architecture (1)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21226" y="135923"/>
            <a:ext cx="3392981" cy="22582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1771135"/>
            <a:ext cx="8596668" cy="4270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1322" y="1536358"/>
            <a:ext cx="7885899" cy="4270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b="1" dirty="0" smtClean="0"/>
              <a:t>1. Event Discovery</a:t>
            </a:r>
          </a:p>
          <a:p>
            <a:pPr algn="just"/>
            <a:r>
              <a:rPr lang="en-US" dirty="0" smtClean="0"/>
              <a:t>This </a:t>
            </a:r>
            <a:r>
              <a:rPr lang="en-US" dirty="0"/>
              <a:t>component discovers interesting events from news articles that attract user engagement via comments. </a:t>
            </a:r>
            <a:r>
              <a:rPr lang="en-US" b="1" dirty="0" smtClean="0"/>
              <a:t> </a:t>
            </a:r>
            <a:endParaRPr lang="en-US" dirty="0"/>
          </a:p>
          <a:p>
            <a:pPr algn="just"/>
            <a:r>
              <a:rPr lang="en-US" dirty="0" smtClean="0"/>
              <a:t>It is a </a:t>
            </a:r>
            <a:r>
              <a:rPr lang="en-US" dirty="0"/>
              <a:t>web crawler that continuously crawls Google News </a:t>
            </a:r>
            <a:r>
              <a:rPr lang="en-US" dirty="0" smtClean="0"/>
              <a:t>for top stories published on major news media. (BBC, Al Jazeera …)</a:t>
            </a:r>
          </a:p>
          <a:p>
            <a:pPr algn="just"/>
            <a:r>
              <a:rPr lang="en-US" dirty="0" smtClean="0"/>
              <a:t>Selects top-k frequent stories.</a:t>
            </a:r>
          </a:p>
          <a:p>
            <a:pPr algn="just"/>
            <a:r>
              <a:rPr lang="en-US" dirty="0" smtClean="0"/>
              <a:t>Events are refined continuously over time.</a:t>
            </a:r>
          </a:p>
          <a:p>
            <a:pPr algn="just"/>
            <a:r>
              <a:rPr lang="en-US" dirty="0" smtClean="0"/>
              <a:t>Same terms may refer to different events and different terms may refer to the same event!</a:t>
            </a:r>
          </a:p>
          <a:p>
            <a:pPr lvl="1" algn="just"/>
            <a:r>
              <a:rPr lang="en-US" dirty="0" smtClean="0"/>
              <a:t>Clustering events based on co-</a:t>
            </a:r>
            <a:r>
              <a:rPr lang="en-US" dirty="0" err="1" smtClean="0"/>
              <a:t>occurance</a:t>
            </a:r>
            <a:r>
              <a:rPr lang="en-US" dirty="0" smtClean="0"/>
              <a:t> and semantic distance.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429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323" y="253313"/>
            <a:ext cx="8596668" cy="700216"/>
          </a:xfrm>
        </p:spPr>
        <p:txBody>
          <a:bodyPr/>
          <a:lstStyle/>
          <a:p>
            <a:r>
              <a:rPr lang="en-US" dirty="0" smtClean="0"/>
              <a:t>System Architecture (2)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21226" y="135923"/>
            <a:ext cx="3392981" cy="22582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1771135"/>
            <a:ext cx="8596668" cy="4270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1322" y="1107989"/>
            <a:ext cx="7885899" cy="4270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b="1" dirty="0"/>
              <a:t>2</a:t>
            </a:r>
            <a:r>
              <a:rPr lang="en-US" b="1" dirty="0" smtClean="0"/>
              <a:t>. Opinionated </a:t>
            </a:r>
            <a:r>
              <a:rPr lang="en-US" b="1" dirty="0"/>
              <a:t>Content Collection </a:t>
            </a:r>
            <a:endParaRPr lang="en-US" b="1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component </a:t>
            </a:r>
            <a:r>
              <a:rPr lang="en-US" dirty="0" smtClean="0"/>
              <a:t>extracts users’ comments from news articles.</a:t>
            </a:r>
          </a:p>
          <a:p>
            <a:pPr algn="just"/>
            <a:r>
              <a:rPr lang="en-US" dirty="0" smtClean="0"/>
              <a:t>Currently supports 6 major news outlets.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441" y="2237600"/>
            <a:ext cx="6143625" cy="3124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542854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323" y="549878"/>
            <a:ext cx="8596668" cy="700216"/>
          </a:xfrm>
        </p:spPr>
        <p:txBody>
          <a:bodyPr/>
          <a:lstStyle/>
          <a:p>
            <a:r>
              <a:rPr lang="en-US" dirty="0" smtClean="0"/>
              <a:t>System Architecture (3)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21226" y="135923"/>
            <a:ext cx="3392981" cy="22582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1771135"/>
            <a:ext cx="8596668" cy="4270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1322" y="1750542"/>
            <a:ext cx="7885899" cy="4270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3. Event Ranking</a:t>
            </a:r>
          </a:p>
          <a:p>
            <a:r>
              <a:rPr lang="en-US" dirty="0" smtClean="0"/>
              <a:t>In the current implementation only 20 top events are displayed. Ranking is done using below factors: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number of news outlets covering the </a:t>
            </a:r>
            <a:r>
              <a:rPr lang="en-US" dirty="0" smtClean="0"/>
              <a:t>event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total time spent on being featured in Google </a:t>
            </a:r>
            <a:r>
              <a:rPr lang="en-US" dirty="0" smtClean="0"/>
              <a:t>News.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rate of user </a:t>
            </a:r>
            <a:r>
              <a:rPr lang="en-US" dirty="0" smtClean="0"/>
              <a:t>comments.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7673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323" y="549878"/>
            <a:ext cx="8596668" cy="700216"/>
          </a:xfrm>
        </p:spPr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1771135"/>
            <a:ext cx="8596668" cy="4270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D3C24A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218" y="1250095"/>
            <a:ext cx="8431602" cy="42317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15538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346869"/>
            <a:ext cx="7766936" cy="1646302"/>
          </a:xfrm>
        </p:spPr>
        <p:txBody>
          <a:bodyPr/>
          <a:lstStyle/>
          <a:p>
            <a:r>
              <a:rPr lang="en-US" sz="4400" b="0" dirty="0" smtClean="0"/>
              <a:t/>
            </a:r>
            <a:br>
              <a:rPr lang="en-US" sz="4400" b="0" dirty="0" smtClean="0"/>
            </a:br>
            <a:r>
              <a:rPr lang="en-US" sz="4400" b="0" dirty="0" smtClean="0"/>
              <a:t> </a:t>
            </a:r>
            <a:r>
              <a:rPr lang="en-US" sz="4400" dirty="0" smtClean="0"/>
              <a:t>FLORIN – A System to Support (Near) Real-Time Applications on User Generated Content on Daily News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528629"/>
            <a:ext cx="7766936" cy="1096899"/>
          </a:xfrm>
        </p:spPr>
        <p:txBody>
          <a:bodyPr/>
          <a:lstStyle/>
          <a:p>
            <a:r>
              <a:rPr lang="en-US" dirty="0" smtClean="0"/>
              <a:t>Presented by: </a:t>
            </a:r>
            <a:r>
              <a:rPr lang="en-US" dirty="0" smtClean="0">
                <a:solidFill>
                  <a:srgbClr val="D3C24A"/>
                </a:solidFill>
              </a:rPr>
              <a:t>S</a:t>
            </a:r>
            <a:r>
              <a:rPr lang="en-US" dirty="0" smtClean="0"/>
              <a:t>h</a:t>
            </a:r>
            <a:r>
              <a:rPr lang="en-US" dirty="0" smtClean="0">
                <a:solidFill>
                  <a:srgbClr val="D3C24A"/>
                </a:solidFill>
              </a:rPr>
              <a:t>a</a:t>
            </a:r>
            <a:r>
              <a:rPr lang="en-US" dirty="0" smtClean="0"/>
              <a:t>h</a:t>
            </a:r>
            <a:r>
              <a:rPr lang="en-US" dirty="0" smtClean="0">
                <a:solidFill>
                  <a:srgbClr val="D3C24A"/>
                </a:solidFill>
              </a:rPr>
              <a:t>a</a:t>
            </a:r>
            <a:r>
              <a:rPr lang="en-US" dirty="0" smtClean="0"/>
              <a:t>b </a:t>
            </a:r>
            <a:r>
              <a:rPr lang="en-US" dirty="0" smtClean="0">
                <a:solidFill>
                  <a:srgbClr val="D3C24A"/>
                </a:solidFill>
              </a:rPr>
              <a:t>H</a:t>
            </a:r>
            <a:r>
              <a:rPr lang="en-US" dirty="0" smtClean="0"/>
              <a:t>e</a:t>
            </a:r>
            <a:r>
              <a:rPr lang="en-US" dirty="0" smtClean="0">
                <a:solidFill>
                  <a:srgbClr val="D3C24A"/>
                </a:solidFill>
              </a:rPr>
              <a:t>l</a:t>
            </a:r>
            <a:r>
              <a:rPr lang="en-US" dirty="0" smtClean="0"/>
              <a:t>m</a:t>
            </a:r>
            <a:r>
              <a:rPr lang="en-US" dirty="0" smtClean="0">
                <a:solidFill>
                  <a:srgbClr val="D3C24A"/>
                </a:solidFill>
              </a:rPr>
              <a:t>i</a:t>
            </a:r>
          </a:p>
          <a:p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9243"/>
            <a:ext cx="8596668" cy="4682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Authors:</a:t>
            </a:r>
          </a:p>
          <a:p>
            <a:r>
              <a:rPr lang="en-US" dirty="0"/>
              <a:t>Andrew Crotty </a:t>
            </a:r>
            <a:endParaRPr lang="en-US" dirty="0" smtClean="0"/>
          </a:p>
          <a:p>
            <a:r>
              <a:rPr lang="en-US" dirty="0" smtClean="0"/>
              <a:t>Alex </a:t>
            </a:r>
            <a:r>
              <a:rPr lang="en-US" dirty="0" err="1"/>
              <a:t>Galakatos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Emanuel </a:t>
            </a:r>
            <a:r>
              <a:rPr lang="en-US" dirty="0" err="1"/>
              <a:t>Zgraggen</a:t>
            </a:r>
            <a:endParaRPr lang="en-US" dirty="0"/>
          </a:p>
          <a:p>
            <a:r>
              <a:rPr lang="en-US" dirty="0"/>
              <a:t>Carsten Binnig Tim </a:t>
            </a:r>
            <a:r>
              <a:rPr lang="en-US" dirty="0" err="1" smtClean="0"/>
              <a:t>Kraska</a:t>
            </a:r>
            <a:endParaRPr lang="en-US" dirty="0" smtClean="0"/>
          </a:p>
          <a:p>
            <a:pPr marL="685800" lvl="1"/>
            <a:r>
              <a:rPr lang="en-US" dirty="0"/>
              <a:t>Department of Computer Science, Brown </a:t>
            </a:r>
            <a:r>
              <a:rPr lang="en-US" dirty="0" smtClean="0"/>
              <a:t>University</a:t>
            </a:r>
          </a:p>
          <a:p>
            <a:pPr marL="685800" lvl="1"/>
            <a:endParaRPr lang="en-US" dirty="0" smtClean="0"/>
          </a:p>
          <a:p>
            <a:pPr marL="0" indent="0" algn="just">
              <a:buNone/>
            </a:pPr>
            <a:r>
              <a:rPr lang="en-US" b="1" dirty="0"/>
              <a:t>Publication:</a:t>
            </a:r>
          </a:p>
          <a:p>
            <a:pPr marL="685800" lvl="1" algn="just"/>
            <a:r>
              <a:rPr lang="en-US" dirty="0"/>
              <a:t>VLDB </a:t>
            </a:r>
            <a:r>
              <a:rPr lang="en-US" dirty="0" smtClean="0"/>
              <a:t>2015</a:t>
            </a:r>
          </a:p>
          <a:p>
            <a:pPr marL="685800" lvl="1" algn="just"/>
            <a:endParaRPr lang="en-US" dirty="0"/>
          </a:p>
          <a:p>
            <a:pPr marL="0" indent="0">
              <a:buNone/>
            </a:pPr>
            <a:r>
              <a:rPr lang="en-US" b="1" dirty="0"/>
              <a:t>Type:</a:t>
            </a:r>
          </a:p>
          <a:p>
            <a:pPr lvl="1"/>
            <a:r>
              <a:rPr lang="en-US" dirty="0" smtClean="0"/>
              <a:t>Demonstration Paper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0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3035"/>
            <a:ext cx="8596668" cy="840261"/>
          </a:xfrm>
        </p:spPr>
        <p:txBody>
          <a:bodyPr/>
          <a:lstStyle/>
          <a:p>
            <a:r>
              <a:rPr lang="en-US" dirty="0" smtClean="0"/>
              <a:t>Introduction/Motivation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61535"/>
            <a:ext cx="8596668" cy="48932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solidFill>
                  <a:srgbClr val="D3C24A"/>
                </a:solidFill>
              </a:rPr>
              <a:t>Visualizations</a:t>
            </a:r>
            <a:r>
              <a:rPr lang="en-US" dirty="0"/>
              <a:t> are one of the most important tools </a:t>
            </a:r>
            <a:r>
              <a:rPr lang="en-US" dirty="0" smtClean="0"/>
              <a:t>for exploring</a:t>
            </a:r>
            <a:r>
              <a:rPr lang="en-US" dirty="0"/>
              <a:t>, understanding, and conveying facts about </a:t>
            </a:r>
            <a:r>
              <a:rPr lang="en-US" dirty="0" smtClean="0"/>
              <a:t>data. </a:t>
            </a:r>
          </a:p>
          <a:p>
            <a:pPr algn="just"/>
            <a:r>
              <a:rPr lang="en-US" dirty="0" smtClean="0"/>
              <a:t>However</a:t>
            </a:r>
            <a:r>
              <a:rPr lang="en-US" dirty="0"/>
              <a:t>, the rapidly increasing volume of data often </a:t>
            </a:r>
            <a:r>
              <a:rPr lang="en-US" dirty="0" smtClean="0"/>
              <a:t>exceeds our </a:t>
            </a:r>
            <a:r>
              <a:rPr lang="en-US" dirty="0"/>
              <a:t>capabilities to digest and interpret it, even with </a:t>
            </a:r>
            <a:r>
              <a:rPr lang="en-US" dirty="0" smtClean="0"/>
              <a:t>sophisticated </a:t>
            </a:r>
            <a:r>
              <a:rPr lang="en-US" dirty="0"/>
              <a:t>visualizations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Traditional OLAP-style reporting </a:t>
            </a:r>
            <a:r>
              <a:rPr lang="en-US" dirty="0" smtClean="0"/>
              <a:t>can offer high-level </a:t>
            </a:r>
            <a:r>
              <a:rPr lang="en-US" dirty="0"/>
              <a:t>summaries about large datasets but </a:t>
            </a:r>
            <a:r>
              <a:rPr lang="en-US" dirty="0" smtClean="0"/>
              <a:t>cannot reveal </a:t>
            </a:r>
            <a:r>
              <a:rPr lang="en-US" dirty="0"/>
              <a:t>more meaningful insights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C</a:t>
            </a:r>
            <a:r>
              <a:rPr lang="en-US" dirty="0" smtClean="0"/>
              <a:t>omplex </a:t>
            </a:r>
            <a:r>
              <a:rPr lang="en-US" dirty="0"/>
              <a:t>analytics tasks, such as </a:t>
            </a:r>
            <a:r>
              <a:rPr lang="en-US" dirty="0">
                <a:solidFill>
                  <a:srgbClr val="D3C24A"/>
                </a:solidFill>
              </a:rPr>
              <a:t>machine </a:t>
            </a:r>
            <a:r>
              <a:rPr lang="en-US" dirty="0" smtClean="0">
                <a:solidFill>
                  <a:srgbClr val="D3C24A"/>
                </a:solidFill>
              </a:rPr>
              <a:t>learning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D3C24A"/>
                </a:solidFill>
              </a:rPr>
              <a:t>advanced statistics</a:t>
            </a:r>
            <a:r>
              <a:rPr lang="en-US" dirty="0" smtClean="0"/>
              <a:t>, </a:t>
            </a:r>
            <a:r>
              <a:rPr lang="en-US" dirty="0"/>
              <a:t>can help to uncover hidden signals.</a:t>
            </a:r>
          </a:p>
          <a:p>
            <a:pPr algn="just"/>
            <a:r>
              <a:rPr lang="en-US" dirty="0" smtClean="0"/>
              <a:t>These techniques are not produce </a:t>
            </a:r>
            <a:r>
              <a:rPr lang="en-US" dirty="0"/>
              <a:t>incredible insights on their </a:t>
            </a:r>
            <a:r>
              <a:rPr lang="en-US" dirty="0" smtClean="0"/>
              <a:t>own and must </a:t>
            </a:r>
            <a:r>
              <a:rPr lang="en-US" dirty="0"/>
              <a:t>be guided by the user to unfold their </a:t>
            </a:r>
            <a:r>
              <a:rPr lang="en-US" dirty="0" smtClean="0"/>
              <a:t>full potential.</a:t>
            </a:r>
          </a:p>
          <a:p>
            <a:pPr lvl="1" algn="just"/>
            <a:r>
              <a:rPr lang="en-US" dirty="0" smtClean="0"/>
              <a:t>Selecting good features.</a:t>
            </a:r>
          </a:p>
          <a:p>
            <a:pPr lvl="1" algn="just"/>
            <a:r>
              <a:rPr lang="en-US" dirty="0" smtClean="0"/>
              <a:t>Tuning parameters by data scientist and domain experts: such as the number of centroids in </a:t>
            </a:r>
            <a:br>
              <a:rPr lang="en-US" dirty="0" smtClean="0"/>
            </a:br>
            <a:r>
              <a:rPr lang="en-US" dirty="0" smtClean="0"/>
              <a:t>k-means clustering or good Kernels for classifiers.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63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0659"/>
            <a:ext cx="8596668" cy="700216"/>
          </a:xfrm>
        </p:spPr>
        <p:txBody>
          <a:bodyPr/>
          <a:lstStyle/>
          <a:p>
            <a:r>
              <a:rPr lang="en-US" dirty="0" smtClean="0"/>
              <a:t>Introduction/Motivation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30875"/>
            <a:ext cx="8596668" cy="51104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Additionally, these ML algorithms rarely work in </a:t>
            </a:r>
            <a:r>
              <a:rPr lang="en-US" dirty="0" smtClean="0"/>
              <a:t>isolation, and </a:t>
            </a:r>
            <a:r>
              <a:rPr lang="en-US" dirty="0"/>
              <a:t>they are usually combined into complex </a:t>
            </a:r>
            <a:r>
              <a:rPr lang="en-US" dirty="0" smtClean="0"/>
              <a:t>workflows involving </a:t>
            </a:r>
            <a:r>
              <a:rPr lang="en-US" dirty="0"/>
              <a:t>preprocessing, training, and evaluation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E</a:t>
            </a:r>
            <a:r>
              <a:rPr lang="en-US" dirty="0" smtClean="0"/>
              <a:t>xisting </a:t>
            </a:r>
            <a:r>
              <a:rPr lang="en-US" dirty="0"/>
              <a:t>frameworks are not </a:t>
            </a:r>
            <a:r>
              <a:rPr lang="en-US" dirty="0" smtClean="0"/>
              <a:t>designed for </a:t>
            </a:r>
            <a:r>
              <a:rPr lang="en-US" dirty="0"/>
              <a:t>iteratively </a:t>
            </a:r>
            <a:r>
              <a:rPr lang="en-US" dirty="0" smtClean="0"/>
              <a:t>refining </a:t>
            </a:r>
            <a:r>
              <a:rPr lang="en-US" dirty="0"/>
              <a:t>complex </a:t>
            </a:r>
            <a:r>
              <a:rPr lang="en-US" dirty="0" smtClean="0"/>
              <a:t>workflows </a:t>
            </a:r>
            <a:r>
              <a:rPr lang="en-US" dirty="0"/>
              <a:t>in an </a:t>
            </a:r>
            <a:r>
              <a:rPr lang="en-US" dirty="0" smtClean="0"/>
              <a:t>interactive way and </a:t>
            </a:r>
            <a:r>
              <a:rPr lang="en-US" dirty="0"/>
              <a:t>focus on executing a single </a:t>
            </a:r>
            <a:r>
              <a:rPr lang="en-US" dirty="0" smtClean="0"/>
              <a:t>algorithm </a:t>
            </a:r>
            <a:r>
              <a:rPr lang="en-US" dirty="0"/>
              <a:t>at a time with </a:t>
            </a:r>
            <a:r>
              <a:rPr lang="en-US" dirty="0" smtClean="0"/>
              <a:t>fixed parameters.</a:t>
            </a:r>
          </a:p>
          <a:p>
            <a:pPr lvl="1" algn="just"/>
            <a:r>
              <a:rPr lang="en-US" dirty="0" smtClean="0"/>
              <a:t>Weka, Mahout, </a:t>
            </a:r>
            <a:r>
              <a:rPr lang="en-US" dirty="0" err="1" smtClean="0"/>
              <a:t>Mllib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/>
              <a:t>Other tools like </a:t>
            </a:r>
            <a:r>
              <a:rPr lang="en-US" dirty="0" err="1"/>
              <a:t>RapidMiner</a:t>
            </a:r>
            <a:r>
              <a:rPr lang="en-US" dirty="0"/>
              <a:t> </a:t>
            </a:r>
            <a:r>
              <a:rPr lang="en-US" dirty="0" smtClean="0"/>
              <a:t>allow </a:t>
            </a:r>
            <a:r>
              <a:rPr lang="en-US" dirty="0"/>
              <a:t>users to </a:t>
            </a:r>
            <a:r>
              <a:rPr lang="en-US" dirty="0" smtClean="0"/>
              <a:t>visually create </a:t>
            </a:r>
            <a:r>
              <a:rPr lang="en-US" dirty="0"/>
              <a:t>ML </a:t>
            </a:r>
            <a:r>
              <a:rPr lang="en-US" dirty="0" smtClean="0"/>
              <a:t>workflows </a:t>
            </a:r>
            <a:r>
              <a:rPr lang="en-US" dirty="0"/>
              <a:t>but are still far from delivering </a:t>
            </a:r>
            <a:r>
              <a:rPr lang="en-US" dirty="0" smtClean="0"/>
              <a:t>results within </a:t>
            </a:r>
            <a:r>
              <a:rPr lang="en-US" dirty="0"/>
              <a:t>the interactivity </a:t>
            </a:r>
            <a:r>
              <a:rPr lang="en-US" dirty="0" smtClean="0"/>
              <a:t>threshold.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b="1" dirty="0" err="1" smtClean="0">
                <a:solidFill>
                  <a:srgbClr val="D3C24A"/>
                </a:solidFill>
              </a:rPr>
              <a:t>Vizdom</a:t>
            </a:r>
            <a:r>
              <a:rPr lang="en-US" dirty="0" smtClean="0">
                <a:solidFill>
                  <a:srgbClr val="D3C24A"/>
                </a:solidFill>
              </a:rPr>
              <a:t> </a:t>
            </a:r>
            <a:r>
              <a:rPr lang="en-US" dirty="0" smtClean="0"/>
              <a:t>a </a:t>
            </a:r>
            <a:r>
              <a:rPr lang="en-US" dirty="0"/>
              <a:t>new </a:t>
            </a:r>
            <a:r>
              <a:rPr lang="en-US" dirty="0" smtClean="0"/>
              <a:t>system for </a:t>
            </a:r>
            <a:r>
              <a:rPr lang="en-US" dirty="0"/>
              <a:t>interactive analytics through pen and touch.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D3C24A"/>
                </a:solidFill>
              </a:rPr>
              <a:t>frontend</a:t>
            </a:r>
            <a:r>
              <a:rPr lang="en-US" dirty="0" smtClean="0"/>
              <a:t> allow </a:t>
            </a:r>
            <a:r>
              <a:rPr lang="en-US" dirty="0"/>
              <a:t>users </a:t>
            </a:r>
            <a:r>
              <a:rPr lang="en-US" dirty="0" smtClean="0"/>
              <a:t>to interactively </a:t>
            </a:r>
            <a:r>
              <a:rPr lang="en-US" dirty="0"/>
              <a:t>explore data using sophisticated </a:t>
            </a:r>
            <a:r>
              <a:rPr lang="en-US" dirty="0" smtClean="0"/>
              <a:t>visualizations. The </a:t>
            </a:r>
            <a:r>
              <a:rPr lang="en-US" dirty="0" smtClean="0">
                <a:solidFill>
                  <a:srgbClr val="D3C24A"/>
                </a:solidFill>
              </a:rPr>
              <a:t>backend</a:t>
            </a:r>
            <a:r>
              <a:rPr lang="en-US" dirty="0" smtClean="0"/>
              <a:t> </a:t>
            </a:r>
            <a:r>
              <a:rPr lang="en-US" dirty="0"/>
              <a:t>leverages a high-performance </a:t>
            </a:r>
            <a:r>
              <a:rPr lang="en-US" dirty="0" smtClean="0"/>
              <a:t>distributed analytics </a:t>
            </a:r>
            <a:r>
              <a:rPr lang="en-US" dirty="0"/>
              <a:t>framework to achieve interactive speeds. </a:t>
            </a:r>
            <a:endParaRPr lang="en-US" dirty="0" smtClean="0"/>
          </a:p>
          <a:p>
            <a:pPr lvl="1" algn="just"/>
            <a:r>
              <a:rPr lang="en-US" dirty="0" smtClean="0"/>
              <a:t>New approximation techniques </a:t>
            </a:r>
            <a:r>
              <a:rPr lang="en-US" dirty="0" smtClean="0">
                <a:solidFill>
                  <a:srgbClr val="FF0000"/>
                </a:solidFill>
              </a:rPr>
              <a:t>WILL BE ADDED  </a:t>
            </a:r>
            <a:r>
              <a:rPr lang="en-US" dirty="0" smtClean="0"/>
              <a:t>to it for </a:t>
            </a:r>
            <a:r>
              <a:rPr lang="en-US" dirty="0"/>
              <a:t>visualizing partial results.</a:t>
            </a:r>
          </a:p>
        </p:txBody>
      </p:sp>
    </p:spTree>
    <p:extLst>
      <p:ext uri="{BB962C8B-B14F-4D97-AF65-F5344CB8AC3E}">
        <p14:creationId xmlns:p14="http://schemas.microsoft.com/office/powerpoint/2010/main" val="147070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Framework for Clustering Uncertain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</a:t>
            </a:r>
            <a:r>
              <a:rPr lang="en-US" dirty="0" err="1" smtClean="0"/>
              <a:t>Dardan</a:t>
            </a:r>
            <a:r>
              <a:rPr lang="en-US" dirty="0" smtClean="0"/>
              <a:t> </a:t>
            </a:r>
            <a:r>
              <a:rPr lang="en-US" dirty="0" err="1" smtClean="0"/>
              <a:t>Xhymshiti</a:t>
            </a:r>
            <a:endParaRPr lang="en-US" dirty="0" smtClean="0"/>
          </a:p>
          <a:p>
            <a:r>
              <a:rPr lang="en-US" dirty="0" smtClean="0"/>
              <a:t>Fall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3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42" y="576795"/>
            <a:ext cx="8596668" cy="1251857"/>
          </a:xfrm>
        </p:spPr>
        <p:txBody>
          <a:bodyPr/>
          <a:lstStyle/>
          <a:p>
            <a:r>
              <a:rPr lang="en-US" dirty="0" smtClean="0"/>
              <a:t>Architecture: Frontend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60871" y="865188"/>
            <a:ext cx="4158838" cy="5167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4142" y="1202724"/>
            <a:ext cx="5486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D3C24A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L</a:t>
            </a:r>
            <a:r>
              <a:rPr lang="en-US" sz="1600" dirty="0" smtClean="0"/>
              <a:t>ist of datasets at the bottom.</a:t>
            </a:r>
          </a:p>
          <a:p>
            <a:pPr marL="285750" indent="-285750" algn="just">
              <a:buClr>
                <a:srgbClr val="D3C24A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List of attributes and operators on the left.</a:t>
            </a:r>
          </a:p>
          <a:p>
            <a:pPr marL="285750" indent="-285750" algn="just">
              <a:buClr>
                <a:srgbClr val="D3C24A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User could filter data by pen.</a:t>
            </a:r>
          </a:p>
          <a:p>
            <a:pPr marL="285750" indent="-285750" algn="just">
              <a:buClr>
                <a:srgbClr val="D3C24A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User could add different operators and create a workflow.</a:t>
            </a:r>
          </a:p>
          <a:p>
            <a:pPr marL="285750" indent="-285750" algn="just">
              <a:buClr>
                <a:srgbClr val="D3C24A"/>
              </a:buClr>
              <a:buFont typeface="Wingdings" panose="05000000000000000000" pitchFamily="2" charset="2"/>
              <a:buChar char="Ø"/>
            </a:pPr>
            <a:r>
              <a:rPr lang="en-US" sz="1600" dirty="0" smtClean="0"/>
              <a:t>User can see approximated results refined over time.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362215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0659"/>
            <a:ext cx="8596668" cy="700216"/>
          </a:xfrm>
        </p:spPr>
        <p:txBody>
          <a:bodyPr/>
          <a:lstStyle/>
          <a:p>
            <a:r>
              <a:rPr lang="en-US" dirty="0"/>
              <a:t>Architecture: </a:t>
            </a:r>
            <a:r>
              <a:rPr lang="en-US" dirty="0" smtClean="0"/>
              <a:t>Backend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30875"/>
            <a:ext cx="8596668" cy="5110487"/>
          </a:xfrm>
        </p:spPr>
        <p:txBody>
          <a:bodyPr>
            <a:normAutofit/>
          </a:bodyPr>
          <a:lstStyle/>
          <a:p>
            <a:pPr marL="0" indent="0" algn="justLow">
              <a:buNone/>
            </a:pPr>
            <a:r>
              <a:rPr lang="en-US" dirty="0"/>
              <a:t>B</a:t>
            </a:r>
            <a:r>
              <a:rPr lang="en-US" dirty="0" smtClean="0"/>
              <a:t>uilt on </a:t>
            </a:r>
            <a:r>
              <a:rPr lang="en-US" dirty="0" err="1" smtClean="0">
                <a:solidFill>
                  <a:srgbClr val="D3C24A"/>
                </a:solidFill>
              </a:rPr>
              <a:t>Tupleware</a:t>
            </a:r>
            <a:r>
              <a:rPr lang="en-US" dirty="0" smtClean="0"/>
              <a:t>, </a:t>
            </a:r>
            <a:r>
              <a:rPr lang="en-US" dirty="0"/>
              <a:t>a new </a:t>
            </a:r>
            <a:r>
              <a:rPr lang="en-US" dirty="0" smtClean="0"/>
              <a:t>high-performance </a:t>
            </a:r>
            <a:r>
              <a:rPr lang="en-US" dirty="0"/>
              <a:t>distributed analytics system that addresses </a:t>
            </a:r>
            <a:r>
              <a:rPr lang="en-US" dirty="0" smtClean="0"/>
              <a:t>the interactivity </a:t>
            </a:r>
            <a:r>
              <a:rPr lang="en-US" dirty="0"/>
              <a:t>challenge through three key </a:t>
            </a:r>
            <a:r>
              <a:rPr lang="en-US" dirty="0" smtClean="0"/>
              <a:t>ideas:</a:t>
            </a:r>
          </a:p>
          <a:p>
            <a:pPr algn="justLow">
              <a:buFont typeface="+mj-lt"/>
              <a:buAutoNum type="arabicPeriod"/>
            </a:pPr>
            <a:r>
              <a:rPr lang="en-US" dirty="0" smtClean="0"/>
              <a:t>Small Clusters: users will be able to see some results sooner.</a:t>
            </a:r>
          </a:p>
          <a:p>
            <a:pPr algn="justLow">
              <a:buFont typeface="+mj-lt"/>
              <a:buAutoNum type="arabicPeriod"/>
            </a:pPr>
            <a:endParaRPr lang="en-US" dirty="0" smtClean="0"/>
          </a:p>
          <a:p>
            <a:pPr algn="justLow">
              <a:buFont typeface="+mj-lt"/>
              <a:buAutoNum type="arabicPeriod"/>
            </a:pPr>
            <a:r>
              <a:rPr lang="en-US" dirty="0"/>
              <a:t>Small Clusters</a:t>
            </a:r>
            <a:r>
              <a:rPr lang="en-US" dirty="0" smtClean="0"/>
              <a:t>: </a:t>
            </a:r>
          </a:p>
          <a:p>
            <a:pPr lvl="1" algn="justLow"/>
            <a:r>
              <a:rPr lang="en-US" dirty="0" smtClean="0"/>
              <a:t>As </a:t>
            </a:r>
            <a:r>
              <a:rPr lang="en-US" dirty="0"/>
              <a:t>part of the compilation </a:t>
            </a:r>
            <a:r>
              <a:rPr lang="en-US" dirty="0" smtClean="0"/>
              <a:t>process</a:t>
            </a:r>
            <a:r>
              <a:rPr lang="en-US" dirty="0"/>
              <a:t>, </a:t>
            </a:r>
            <a:r>
              <a:rPr lang="en-US" dirty="0" err="1"/>
              <a:t>Tupleware</a:t>
            </a:r>
            <a:r>
              <a:rPr lang="en-US" dirty="0"/>
              <a:t> dynamically generates all of the </a:t>
            </a:r>
            <a:r>
              <a:rPr lang="en-US" dirty="0" smtClean="0"/>
              <a:t>necessary control flow</a:t>
            </a:r>
            <a:r>
              <a:rPr lang="en-US" dirty="0"/>
              <a:t>, synchronization, and communication </a:t>
            </a:r>
            <a:r>
              <a:rPr lang="en-US" dirty="0" smtClean="0"/>
              <a:t>code.</a:t>
            </a:r>
          </a:p>
          <a:p>
            <a:pPr lvl="1" algn="justLow"/>
            <a:r>
              <a:rPr lang="en-US" dirty="0" smtClean="0"/>
              <a:t>compiles workflows directly </a:t>
            </a:r>
            <a:r>
              <a:rPr lang="en-US" dirty="0"/>
              <a:t>into self-contained distributed programs, </a:t>
            </a:r>
            <a:r>
              <a:rPr lang="en-US" dirty="0" smtClean="0"/>
              <a:t>improving performance </a:t>
            </a:r>
            <a:r>
              <a:rPr lang="en-US" dirty="0"/>
              <a:t>by eliminating common sources of </a:t>
            </a:r>
            <a:r>
              <a:rPr lang="en-US" dirty="0" smtClean="0"/>
              <a:t>overhead (e.g</a:t>
            </a:r>
            <a:r>
              <a:rPr lang="en-US" dirty="0"/>
              <a:t>., external function calls, polymorphic iterators) </a:t>
            </a:r>
            <a:endParaRPr lang="en-US" dirty="0" smtClean="0"/>
          </a:p>
          <a:p>
            <a:pPr lvl="1" algn="justLow"/>
            <a:r>
              <a:rPr lang="en-US" dirty="0" smtClean="0"/>
              <a:t>applies </a:t>
            </a:r>
            <a:r>
              <a:rPr lang="en-US" dirty="0"/>
              <a:t>traditional compiler techniques (e.g., inline </a:t>
            </a:r>
            <a:r>
              <a:rPr lang="en-US" dirty="0" err="1" smtClean="0"/>
              <a:t>expan</a:t>
            </a:r>
            <a:r>
              <a:rPr lang="en-US" dirty="0" smtClean="0"/>
              <a:t>- </a:t>
            </a:r>
            <a:r>
              <a:rPr lang="en-US" dirty="0" err="1" smtClean="0"/>
              <a:t>sion</a:t>
            </a:r>
            <a:r>
              <a:rPr lang="en-US" dirty="0"/>
              <a:t>, SIMD vectorization</a:t>
            </a:r>
            <a:r>
              <a:rPr lang="en-US" dirty="0" smtClean="0"/>
              <a:t>)</a:t>
            </a:r>
          </a:p>
          <a:p>
            <a:pPr marL="457200" lvl="1" indent="0" algn="justLow">
              <a:buNone/>
            </a:pPr>
            <a:endParaRPr lang="en-US" dirty="0" smtClean="0"/>
          </a:p>
          <a:p>
            <a:pPr algn="justLow">
              <a:buFont typeface="+mj-lt"/>
              <a:buAutoNum type="arabicPeriod"/>
            </a:pPr>
            <a:r>
              <a:rPr lang="en-US" dirty="0"/>
              <a:t>Shared State: </a:t>
            </a:r>
            <a:r>
              <a:rPr lang="en-US" dirty="0" err="1"/>
              <a:t>Tupleware</a:t>
            </a:r>
            <a:r>
              <a:rPr lang="en-US" dirty="0"/>
              <a:t> </a:t>
            </a:r>
            <a:r>
              <a:rPr lang="en-US" dirty="0" smtClean="0"/>
              <a:t>uses the globally </a:t>
            </a:r>
            <a:r>
              <a:rPr lang="en-US" dirty="0"/>
              <a:t>distributed shared state, which is a </a:t>
            </a:r>
            <a:r>
              <a:rPr lang="en-US" dirty="0" smtClean="0"/>
              <a:t>key ingredient </a:t>
            </a:r>
            <a:r>
              <a:rPr lang="en-US" dirty="0"/>
              <a:t>of many ML algorithms. </a:t>
            </a:r>
            <a:endParaRPr lang="en-US" dirty="0" smtClean="0"/>
          </a:p>
          <a:p>
            <a:pPr lvl="1" algn="justLow"/>
            <a:r>
              <a:rPr lang="en-US" dirty="0" smtClean="0"/>
              <a:t>Allows the </a:t>
            </a:r>
            <a:r>
              <a:rPr lang="en-US" dirty="0"/>
              <a:t>system to stream results to the visual frontend </a:t>
            </a:r>
            <a:r>
              <a:rPr lang="en-US" dirty="0" smtClean="0"/>
              <a:t>specific </a:t>
            </a:r>
            <a:r>
              <a:rPr lang="en-US" dirty="0"/>
              <a:t>points.</a:t>
            </a:r>
          </a:p>
        </p:txBody>
      </p:sp>
    </p:spTree>
    <p:extLst>
      <p:ext uri="{BB962C8B-B14F-4D97-AF65-F5344CB8AC3E}">
        <p14:creationId xmlns:p14="http://schemas.microsoft.com/office/powerpoint/2010/main" val="27823687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338" y="1062682"/>
            <a:ext cx="9003851" cy="41883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41487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Framework for Clustering Uncertain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Type: Demonstration paper</a:t>
            </a:r>
          </a:p>
          <a:p>
            <a:r>
              <a:rPr lang="en-US" dirty="0" smtClean="0"/>
              <a:t>Authors: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396875" lvl="1"/>
            <a:r>
              <a:rPr lang="en-US" sz="1800" dirty="0" smtClean="0"/>
              <a:t>International conference on Very Large Data Bases.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68173" y="3243580"/>
          <a:ext cx="8127999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0" u="none" dirty="0" smtClean="0"/>
                        <a:t>Erich Schubert</a:t>
                      </a:r>
                      <a:endParaRPr lang="en-US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Alexander </a:t>
                      </a:r>
                      <a:r>
                        <a:rPr lang="en-US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Koos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Tobias </a:t>
                      </a:r>
                      <a:r>
                        <a:rPr lang="en-US" dirty="0" err="1" smtClean="0"/>
                        <a:t>Emrich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0" u="none" dirty="0" smtClean="0"/>
                        <a:t>Andreas</a:t>
                      </a:r>
                      <a:r>
                        <a:rPr lang="en-US" b="0" i="0" u="none" baseline="0" dirty="0" smtClean="0"/>
                        <a:t> </a:t>
                      </a:r>
                      <a:r>
                        <a:rPr lang="en-US" b="0" i="0" u="none" baseline="0" dirty="0" err="1" smtClean="0"/>
                        <a:t>Zufle</a:t>
                      </a:r>
                      <a:endParaRPr lang="en-US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Klaus Arthur </a:t>
                      </a:r>
                      <a:r>
                        <a:rPr lang="en-US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Schmid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Arthur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Zimek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0" i="0" u="none" dirty="0" err="1" smtClean="0"/>
                        <a:t>Ludwing-Maximilians-Universitat</a:t>
                      </a:r>
                      <a:r>
                        <a:rPr lang="en-US" b="0" i="0" u="none" dirty="0" smtClean="0"/>
                        <a:t> </a:t>
                      </a:r>
                      <a:r>
                        <a:rPr lang="en-US" b="0" i="0" u="none" dirty="0" err="1" smtClean="0"/>
                        <a:t>Munchen</a:t>
                      </a:r>
                      <a:endParaRPr lang="en-US" b="0" i="0" u="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49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problem	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sets contains a lot of uncertain data.</a:t>
            </a:r>
          </a:p>
          <a:p>
            <a:r>
              <a:rPr lang="en-US" dirty="0" smtClean="0"/>
              <a:t>Quality of the data implies the quality of the mining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7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motivation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8671"/>
            <a:ext cx="8596668" cy="4632692"/>
          </a:xfrm>
        </p:spPr>
        <p:txBody>
          <a:bodyPr/>
          <a:lstStyle/>
          <a:p>
            <a:r>
              <a:rPr lang="en-US" sz="2400" dirty="0" smtClean="0"/>
              <a:t>Simply ignoring that data objects are:</a:t>
            </a:r>
          </a:p>
          <a:p>
            <a:pPr lvl="1"/>
            <a:r>
              <a:rPr lang="en-US" sz="2000" dirty="0" smtClean="0"/>
              <a:t>Imprecise,</a:t>
            </a:r>
          </a:p>
          <a:p>
            <a:pPr lvl="1"/>
            <a:r>
              <a:rPr lang="en-US" sz="2000" dirty="0" smtClean="0"/>
              <a:t>Obsolete,</a:t>
            </a:r>
          </a:p>
          <a:p>
            <a:pPr lvl="1"/>
            <a:r>
              <a:rPr lang="en-US" sz="2000" dirty="0" smtClean="0"/>
              <a:t>Unreliable</a:t>
            </a:r>
          </a:p>
          <a:p>
            <a:pPr marL="347663" lvl="1"/>
            <a:r>
              <a:rPr lang="en-US" sz="2000" dirty="0" smtClean="0"/>
              <a:t>Pretending that the data is:</a:t>
            </a:r>
          </a:p>
          <a:p>
            <a:pPr marL="747713" lvl="2"/>
            <a:r>
              <a:rPr lang="en-US" sz="1800" dirty="0" smtClean="0"/>
              <a:t>Current</a:t>
            </a:r>
          </a:p>
          <a:p>
            <a:pPr marL="747713" lvl="2"/>
            <a:r>
              <a:rPr lang="en-US" sz="1800" dirty="0" smtClean="0"/>
              <a:t>Accurate</a:t>
            </a:r>
          </a:p>
          <a:p>
            <a:pPr marL="519113" lvl="2" indent="0" algn="ctr">
              <a:buNone/>
            </a:pPr>
            <a:r>
              <a:rPr lang="en-US" sz="1800" dirty="0" smtClean="0"/>
              <a:t>Is a common source of false decision making.</a:t>
            </a:r>
          </a:p>
          <a:p>
            <a:pPr marL="519113" lvl="2" indent="0" algn="ctr">
              <a:buNone/>
            </a:pPr>
            <a:endParaRPr lang="en-US" sz="1800" dirty="0" smtClean="0"/>
          </a:p>
          <a:p>
            <a:pPr marL="519113" lvl="2" indent="0" algn="ctr">
              <a:buNone/>
            </a:pPr>
            <a:r>
              <a:rPr lang="en-US" sz="2400" b="1" dirty="0" smtClean="0"/>
              <a:t>How to get reliable results from uncertain data?</a:t>
            </a:r>
          </a:p>
        </p:txBody>
      </p:sp>
    </p:spTree>
    <p:extLst>
      <p:ext uri="{BB962C8B-B14F-4D97-AF65-F5344CB8AC3E}">
        <p14:creationId xmlns:p14="http://schemas.microsoft.com/office/powerpoint/2010/main" val="1467693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0000"/>
      </a:accent1>
      <a:accent2>
        <a:srgbClr val="D3AE5E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2618</Words>
  <Application>Microsoft Office PowerPoint</Application>
  <PresentationFormat>Widescreen</PresentationFormat>
  <Paragraphs>411</Paragraphs>
  <Slides>62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7" baseType="lpstr">
      <vt:lpstr>Arial</vt:lpstr>
      <vt:lpstr>Calibri</vt:lpstr>
      <vt:lpstr>Wingdings</vt:lpstr>
      <vt:lpstr>Wingdings 3</vt:lpstr>
      <vt:lpstr>Facet</vt:lpstr>
      <vt:lpstr>Scaling Spark in the Real World : Performance and Usability </vt:lpstr>
      <vt:lpstr>Motivation</vt:lpstr>
      <vt:lpstr>Related Work </vt:lpstr>
      <vt:lpstr>Contribution</vt:lpstr>
      <vt:lpstr>Conclusion</vt:lpstr>
      <vt:lpstr>A Framework for Clustering Uncertain Data</vt:lpstr>
      <vt:lpstr>A Framework for Clustering Uncertain Data</vt:lpstr>
      <vt:lpstr>Major problem      </vt:lpstr>
      <vt:lpstr>Major motivation </vt:lpstr>
      <vt:lpstr>Major work </vt:lpstr>
      <vt:lpstr>Major contribution </vt:lpstr>
      <vt:lpstr>CODD: A Dataless Approach to Big Data Testing</vt:lpstr>
      <vt:lpstr>CODD: A Dataless Approach to Big Data Testing</vt:lpstr>
      <vt:lpstr>Major problem </vt:lpstr>
      <vt:lpstr>Major motivation</vt:lpstr>
      <vt:lpstr>Major contribution</vt:lpstr>
      <vt:lpstr>Gobblin: Unifying Data Ingestion for Hadoop </vt:lpstr>
      <vt:lpstr>Authors</vt:lpstr>
      <vt:lpstr>Motivation/Problem</vt:lpstr>
      <vt:lpstr>Previous Approach </vt:lpstr>
      <vt:lpstr>Contribution </vt:lpstr>
      <vt:lpstr>Related Work</vt:lpstr>
      <vt:lpstr>An Architecture for Compiling UDF-centric Workflows</vt:lpstr>
      <vt:lpstr>An Architecture for Compiling UDF-centric Workflows</vt:lpstr>
      <vt:lpstr>Introduction</vt:lpstr>
      <vt:lpstr>Architecture</vt:lpstr>
      <vt:lpstr>Related works</vt:lpstr>
      <vt:lpstr>Related works</vt:lpstr>
      <vt:lpstr>PARADIS: An Efficient Parallel Algorithm for Inplace Radix Sort</vt:lpstr>
      <vt:lpstr>PARADIS: An Efficient Parallel Algorithm for Inplace Radix Sort</vt:lpstr>
      <vt:lpstr>Introduction</vt:lpstr>
      <vt:lpstr>In-place Radix Sort</vt:lpstr>
      <vt:lpstr>Contribution</vt:lpstr>
      <vt:lpstr>Association Rules with Graph Patterns   {wenfei@inf, jingbo.xu@}.ed.ac.uk, xinwang@swjtu.cn, yinghui@eecs.wsu.edu  </vt:lpstr>
      <vt:lpstr>Motivations</vt:lpstr>
      <vt:lpstr>Introduction </vt:lpstr>
      <vt:lpstr>Challenges </vt:lpstr>
      <vt:lpstr>Contributions  </vt:lpstr>
      <vt:lpstr>Contributions</vt:lpstr>
      <vt:lpstr>Contributions</vt:lpstr>
      <vt:lpstr>PowerPoint Presentation</vt:lpstr>
      <vt:lpstr>Motivations</vt:lpstr>
      <vt:lpstr>Related works </vt:lpstr>
      <vt:lpstr>Contribution </vt:lpstr>
      <vt:lpstr>Contribution </vt:lpstr>
      <vt:lpstr>vertex-centric asynchronous model </vt:lpstr>
      <vt:lpstr>  Vizdom: Interactive Analytics through Pen and Touch</vt:lpstr>
      <vt:lpstr>Paper Info</vt:lpstr>
      <vt:lpstr>Introduction/Motivation</vt:lpstr>
      <vt:lpstr>Introduction/Motivation (2)</vt:lpstr>
      <vt:lpstr>FORLIN</vt:lpstr>
      <vt:lpstr>System Architecture (1)</vt:lpstr>
      <vt:lpstr>System Architecture (2)</vt:lpstr>
      <vt:lpstr>System Architecture (3)</vt:lpstr>
      <vt:lpstr>Demo</vt:lpstr>
      <vt:lpstr>  FLORIN – A System to Support (Near) Real-Time Applications on User Generated Content on Daily News</vt:lpstr>
      <vt:lpstr>Paper Info</vt:lpstr>
      <vt:lpstr>Introduction/Motivation</vt:lpstr>
      <vt:lpstr>Introduction/Motivation (2)</vt:lpstr>
      <vt:lpstr>Architecture: Frontend</vt:lpstr>
      <vt:lpstr>Architecture: Backend</vt:lpstr>
      <vt:lpstr>Demo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</dc:title>
  <dc:creator>Shahab Helmi</dc:creator>
  <cp:lastModifiedBy>Helmi, Shahab</cp:lastModifiedBy>
  <cp:revision>5</cp:revision>
  <dcterms:created xsi:type="dcterms:W3CDTF">2015-08-28T02:41:08Z</dcterms:created>
  <dcterms:modified xsi:type="dcterms:W3CDTF">2015-10-01T16:19:26Z</dcterms:modified>
</cp:coreProperties>
</file>