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3" r:id="rId4"/>
    <p:sldId id="268" r:id="rId5"/>
    <p:sldId id="294" r:id="rId6"/>
    <p:sldId id="272" r:id="rId7"/>
    <p:sldId id="280" r:id="rId8"/>
    <p:sldId id="276" r:id="rId9"/>
    <p:sldId id="275" r:id="rId10"/>
    <p:sldId id="269" r:id="rId11"/>
    <p:sldId id="271" r:id="rId12"/>
    <p:sldId id="277" r:id="rId13"/>
    <p:sldId id="279" r:id="rId14"/>
    <p:sldId id="278" r:id="rId15"/>
    <p:sldId id="273" r:id="rId16"/>
    <p:sldId id="260" r:id="rId17"/>
    <p:sldId id="283" r:id="rId18"/>
    <p:sldId id="284" r:id="rId19"/>
    <p:sldId id="289" r:id="rId20"/>
    <p:sldId id="290" r:id="rId21"/>
    <p:sldId id="288" r:id="rId22"/>
    <p:sldId id="285" r:id="rId23"/>
    <p:sldId id="286" r:id="rId24"/>
    <p:sldId id="287" r:id="rId25"/>
    <p:sldId id="291" r:id="rId26"/>
    <p:sldId id="261" r:id="rId27"/>
    <p:sldId id="298" r:id="rId28"/>
    <p:sldId id="301" r:id="rId29"/>
    <p:sldId id="302" r:id="rId30"/>
    <p:sldId id="297" r:id="rId31"/>
    <p:sldId id="300" r:id="rId32"/>
    <p:sldId id="282" r:id="rId33"/>
    <p:sldId id="295" r:id="rId34"/>
    <p:sldId id="267" r:id="rId35"/>
    <p:sldId id="274" r:id="rId3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92" autoAdjust="0"/>
  </p:normalViewPr>
  <p:slideViewPr>
    <p:cSldViewPr>
      <p:cViewPr varScale="1">
        <p:scale>
          <a:sx n="111" d="100"/>
          <a:sy n="111" d="100"/>
        </p:scale>
        <p:origin x="504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6/28/2016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6/28/2016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2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11/13/2014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University of Colorado, Denver | Computer Science &amp; Engineering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11/13/2014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0ysH2Glw5w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12" y="142875"/>
            <a:ext cx="3962400" cy="11525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2412" y="2924954"/>
            <a:ext cx="9753600" cy="370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36" t="15556" r="49140" b="20000"/>
          <a:stretch/>
        </p:blipFill>
        <p:spPr>
          <a:xfrm>
            <a:off x="4113212" y="2745737"/>
            <a:ext cx="4192190" cy="22098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RDD: Resilient </a:t>
            </a:r>
            <a:r>
              <a:rPr lang="en-US" dirty="0"/>
              <a:t>Distributed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1" y="1600200"/>
            <a:ext cx="10969943" cy="4572000"/>
          </a:xfrm>
        </p:spPr>
        <p:txBody>
          <a:bodyPr/>
          <a:lstStyle/>
          <a:p>
            <a:r>
              <a:rPr lang="en-US" sz="1600" dirty="0"/>
              <a:t>An RDD in Spark is simply a distributed collection of objects.</a:t>
            </a:r>
          </a:p>
          <a:p>
            <a:r>
              <a:rPr lang="en-US" sz="1600" dirty="0"/>
              <a:t>Each </a:t>
            </a:r>
            <a:r>
              <a:rPr lang="en-US" sz="1600" dirty="0" smtClean="0"/>
              <a:t>RDD </a:t>
            </a:r>
            <a:r>
              <a:rPr lang="en-US" sz="1600" dirty="0"/>
              <a:t>is split into multiple </a:t>
            </a:r>
            <a:r>
              <a:rPr lang="en-US" sz="1600" i="1" dirty="0"/>
              <a:t>partitions</a:t>
            </a:r>
            <a:r>
              <a:rPr lang="en-US" sz="1600" dirty="0"/>
              <a:t>, which may be computed on different nodes of the cluster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RDDs can contain any type of Python, Java or Scala objects, including user-defined </a:t>
            </a:r>
            <a:r>
              <a:rPr lang="en-US" sz="1600" dirty="0" smtClean="0"/>
              <a:t>classes</a:t>
            </a:r>
          </a:p>
          <a:p>
            <a:r>
              <a:rPr lang="en-US" sz="1600" dirty="0" smtClean="0"/>
              <a:t>RDD Created in two ways</a:t>
            </a:r>
          </a:p>
          <a:p>
            <a:pPr lvl="1"/>
            <a:r>
              <a:rPr lang="en-US" sz="1600" dirty="0" smtClean="0"/>
              <a:t>1. Loading the external data</a:t>
            </a:r>
          </a:p>
          <a:p>
            <a:pPr lvl="1"/>
            <a:r>
              <a:rPr lang="en-US" sz="1600" dirty="0"/>
              <a:t>2. </a:t>
            </a:r>
            <a:r>
              <a:rPr lang="en-US" sz="1600" dirty="0" smtClean="0"/>
              <a:t>By </a:t>
            </a:r>
            <a:r>
              <a:rPr lang="en-US" sz="1600" dirty="0"/>
              <a:t>distributing a collection of objects in </a:t>
            </a:r>
            <a:r>
              <a:rPr lang="en-US" sz="1600" dirty="0" smtClean="0"/>
              <a:t>from </a:t>
            </a:r>
            <a:r>
              <a:rPr lang="en-US" sz="1600" dirty="0"/>
              <a:t>driver </a:t>
            </a:r>
            <a:r>
              <a:rPr lang="en-US" sz="1600" dirty="0" smtClean="0"/>
              <a:t>program</a:t>
            </a:r>
          </a:p>
          <a:p>
            <a:r>
              <a:rPr lang="en-US" sz="1600" dirty="0" smtClean="0"/>
              <a:t>Operation on RDD:</a:t>
            </a:r>
          </a:p>
          <a:p>
            <a:pPr lvl="1"/>
            <a:r>
              <a:rPr lang="en-US" sz="1600" b="1" i="1" dirty="0" smtClean="0"/>
              <a:t>Transformation</a:t>
            </a:r>
            <a:r>
              <a:rPr lang="en-US" sz="1600" i="1" dirty="0" smtClean="0"/>
              <a:t>: </a:t>
            </a:r>
            <a:r>
              <a:rPr lang="en-US" sz="1600" dirty="0" smtClean="0"/>
              <a:t>construct </a:t>
            </a:r>
            <a:r>
              <a:rPr lang="en-US" sz="1600" dirty="0"/>
              <a:t>a new RDD from a previous one</a:t>
            </a:r>
            <a:endParaRPr lang="en-US" sz="1600" i="1" dirty="0" smtClean="0"/>
          </a:p>
          <a:p>
            <a:pPr lvl="1"/>
            <a:r>
              <a:rPr lang="en-US" sz="1600" b="1" i="1" dirty="0" smtClean="0"/>
              <a:t>Actions</a:t>
            </a:r>
            <a:r>
              <a:rPr lang="en-US" sz="1600" i="1" dirty="0" smtClean="0"/>
              <a:t>: </a:t>
            </a:r>
            <a:r>
              <a:rPr lang="en-US" sz="1600" dirty="0"/>
              <a:t>compute a result based on an RDD, and either return it to the driver program or save it to an external storage system </a:t>
            </a:r>
            <a:endParaRPr lang="en-US" sz="1600" dirty="0" smtClean="0"/>
          </a:p>
          <a:p>
            <a:r>
              <a:rPr lang="en-US" sz="1600" dirty="0"/>
              <a:t>Spark computes RDDs in a </a:t>
            </a:r>
            <a:r>
              <a:rPr lang="en-US" sz="1600" b="1" i="1" dirty="0"/>
              <a:t>lazy fashion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Resilient Distributed </a:t>
            </a:r>
            <a:r>
              <a:rPr lang="en-US" dirty="0" smtClean="0"/>
              <a:t>Dataset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Connector 4"/>
          <p:cNvCxnSpPr>
            <a:stCxn id="12" idx="2"/>
          </p:cNvCxnSpPr>
          <p:nvPr/>
        </p:nvCxnSpPr>
        <p:spPr>
          <a:xfrm>
            <a:off x="1852450" y="4330692"/>
            <a:ext cx="0" cy="11233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4" idx="3"/>
          </p:cNvCxnSpPr>
          <p:nvPr/>
        </p:nvCxnSpPr>
        <p:spPr>
          <a:xfrm>
            <a:off x="6751081" y="2932759"/>
            <a:ext cx="129819" cy="10293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741612" y="2209800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4012" y="2362200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6412" y="2514600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8812" y="2667000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cxnSp>
        <p:nvCxnSpPr>
          <p:cNvPr id="11" name="Curved Connector 10"/>
          <p:cNvCxnSpPr>
            <a:stCxn id="10" idx="2"/>
            <a:endCxn id="7" idx="1"/>
          </p:cNvCxnSpPr>
          <p:nvPr/>
        </p:nvCxnSpPr>
        <p:spPr>
          <a:xfrm rot="5400000" flipH="1">
            <a:off x="3116732" y="2100439"/>
            <a:ext cx="722959" cy="1473200"/>
          </a:xfrm>
          <a:prstGeom prst="curvedConnector4">
            <a:avLst>
              <a:gd name="adj1" fmla="val -96031"/>
              <a:gd name="adj2" fmla="val 164048"/>
            </a:avLst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902683" y="2631384"/>
            <a:ext cx="1899534" cy="1699308"/>
          </a:xfrm>
          <a:prstGeom prst="diamond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venir Black"/>
                <a:cs typeface="Avenir Black"/>
              </a:rPr>
              <a:t>Transformations</a:t>
            </a:r>
            <a:endParaRPr lang="en-US" sz="16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cxnSp>
        <p:nvCxnSpPr>
          <p:cNvPr id="13" name="Curved Connector 12"/>
          <p:cNvCxnSpPr>
            <a:stCxn id="10" idx="3"/>
            <a:endCxn id="15" idx="1"/>
          </p:cNvCxnSpPr>
          <p:nvPr/>
        </p:nvCxnSpPr>
        <p:spPr>
          <a:xfrm flipV="1">
            <a:off x="5230812" y="2931350"/>
            <a:ext cx="2137389" cy="1409"/>
          </a:xfrm>
          <a:prstGeom prst="curvedConnector3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5593970" y="2351024"/>
            <a:ext cx="1157111" cy="1163470"/>
          </a:xfrm>
          <a:prstGeom prst="diamond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lack"/>
                <a:cs typeface="Avenir Black"/>
              </a:rPr>
              <a:t>Action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68201" y="2665591"/>
            <a:ext cx="1139642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Value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045" y="5454028"/>
            <a:ext cx="5884299" cy="4616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37160" bIns="137160" rtlCol="0">
            <a:spAutoFit/>
          </a:bodyPr>
          <a:lstStyle/>
          <a:p>
            <a:r>
              <a:rPr lang="en-US" sz="1200">
                <a:solidFill>
                  <a:srgbClr val="262626"/>
                </a:solidFill>
                <a:latin typeface="Menlo-Regular"/>
              </a:rPr>
              <a:t>val pythonLines = lines.filter(line =&gt; line.contains("Python"))</a:t>
            </a:r>
            <a:endParaRPr lang="en-US" sz="1200" dirty="0">
              <a:solidFill>
                <a:srgbClr val="262626"/>
              </a:solidFill>
              <a:latin typeface="Menlo-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0149" y="3922618"/>
            <a:ext cx="5072063" cy="1200329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37160" bIns="137160" rtlCol="0">
            <a:spAutoFit/>
          </a:bodyPr>
          <a:lstStyle/>
          <a:p>
            <a:r>
              <a:rPr lang="en-US" sz="1200" dirty="0" err="1" smtClean="0">
                <a:solidFill>
                  <a:srgbClr val="262626"/>
                </a:solidFill>
                <a:latin typeface="Menlo-Regular"/>
              </a:rPr>
              <a:t>pythonLines.count</a:t>
            </a:r>
            <a:r>
              <a:rPr lang="en-US" sz="1200" dirty="0" smtClean="0">
                <a:solidFill>
                  <a:srgbClr val="262626"/>
                </a:solidFill>
                <a:latin typeface="Menlo-Regular"/>
              </a:rPr>
              <a:t>()</a:t>
            </a:r>
            <a:endParaRPr lang="en-US" sz="1200" dirty="0">
              <a:solidFill>
                <a:srgbClr val="35915D"/>
              </a:solidFill>
              <a:latin typeface="Menlo-Regular"/>
            </a:endParaRPr>
          </a:p>
          <a:p>
            <a:r>
              <a:rPr lang="en-US" sz="1200" dirty="0" smtClean="0">
                <a:solidFill>
                  <a:srgbClr val="35915D"/>
                </a:solidFill>
                <a:latin typeface="Menlo-Regular"/>
              </a:rPr>
              <a:t>#3</a:t>
            </a:r>
            <a:endParaRPr lang="en-US" sz="1200" dirty="0" smtClean="0">
              <a:solidFill>
                <a:srgbClr val="262626"/>
              </a:solidFill>
              <a:latin typeface="Menlo-Regular"/>
            </a:endParaRPr>
          </a:p>
          <a:p>
            <a:endParaRPr lang="en-US" sz="1200" dirty="0">
              <a:solidFill>
                <a:srgbClr val="262626"/>
              </a:solidFill>
              <a:latin typeface="Menlo-Regular"/>
            </a:endParaRPr>
          </a:p>
          <a:p>
            <a:r>
              <a:rPr lang="en-US" sz="1200" dirty="0" err="1" smtClean="0">
                <a:solidFill>
                  <a:srgbClr val="262626"/>
                </a:solidFill>
                <a:latin typeface="Menlo-Regular"/>
              </a:rPr>
              <a:t>pythonLines.first</a:t>
            </a:r>
            <a:r>
              <a:rPr lang="en-US" sz="1200" dirty="0" smtClean="0">
                <a:solidFill>
                  <a:srgbClr val="262626"/>
                </a:solidFill>
                <a:latin typeface="Menlo-Regular"/>
              </a:rPr>
              <a:t>()</a:t>
            </a:r>
          </a:p>
          <a:p>
            <a:r>
              <a:rPr lang="en-US" sz="1200" dirty="0" smtClean="0">
                <a:solidFill>
                  <a:srgbClr val="35915D"/>
                </a:solidFill>
                <a:latin typeface="Menlo-Regular"/>
              </a:rPr>
              <a:t>high-level </a:t>
            </a:r>
            <a:r>
              <a:rPr lang="en-US" sz="1200" dirty="0">
                <a:solidFill>
                  <a:srgbClr val="35915D"/>
                </a:solidFill>
                <a:latin typeface="Menlo-Regular"/>
              </a:rPr>
              <a:t>APIs in Scala, Java, and Python, and an optimized engine that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0812" y="1703744"/>
            <a:ext cx="3789332" cy="46166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137160" bIns="137160" rtlCol="0">
            <a:spAutoFit/>
          </a:bodyPr>
          <a:lstStyle/>
          <a:p>
            <a:r>
              <a:rPr lang="en-US" sz="1200" dirty="0" err="1">
                <a:solidFill>
                  <a:srgbClr val="262626"/>
                </a:solidFill>
                <a:latin typeface="Menlo-Regular"/>
              </a:rPr>
              <a:t>val</a:t>
            </a:r>
            <a:r>
              <a:rPr lang="en-US" sz="1200" dirty="0">
                <a:solidFill>
                  <a:srgbClr val="262626"/>
                </a:solidFill>
                <a:latin typeface="Menlo-Regular"/>
              </a:rPr>
              <a:t> lines = </a:t>
            </a:r>
            <a:r>
              <a:rPr lang="en-US" sz="1200" dirty="0" err="1">
                <a:solidFill>
                  <a:srgbClr val="262626"/>
                </a:solidFill>
                <a:latin typeface="Menlo-Regular"/>
              </a:rPr>
              <a:t>sc.textFile</a:t>
            </a:r>
            <a:r>
              <a:rPr lang="en-US" sz="1200" dirty="0">
                <a:solidFill>
                  <a:srgbClr val="262626"/>
                </a:solidFill>
                <a:latin typeface="Menlo-Regular"/>
              </a:rPr>
              <a:t>("README.md")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200532" y="2209800"/>
            <a:ext cx="515558" cy="4826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1043813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446212" y="1752600"/>
            <a:ext cx="2819400" cy="4191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Transformations</a:t>
            </a:r>
          </a:p>
          <a:p>
            <a:pPr algn="ctr"/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Create new dataset from and existing 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Lazy in nature. They are executed only when some action is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Example: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Map()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Filter()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Distinct()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5236955" y="1752600"/>
            <a:ext cx="2819400" cy="4191000"/>
          </a:xfrm>
          <a:prstGeom prst="snip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Actions</a:t>
            </a:r>
          </a:p>
          <a:p>
            <a:pPr algn="ctr"/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Returns to the driver program a value or exports data to a storage system after performing a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Example: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Count()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Reduce()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Collect()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Take()</a:t>
            </a:r>
            <a:endParaRPr lang="en-US" sz="14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9027699" y="1752600"/>
            <a:ext cx="2819400" cy="4191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Persistence</a:t>
            </a:r>
          </a:p>
          <a:p>
            <a:pPr algn="ctr"/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For caching data in memory for future operations.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Options to store on disk or RAM or mixed (Storage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Example: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Persist()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Cache()</a:t>
            </a:r>
          </a:p>
        </p:txBody>
      </p:sp>
    </p:spTree>
    <p:extLst>
      <p:ext uri="{BB962C8B-B14F-4D97-AF65-F5344CB8AC3E}">
        <p14:creationId xmlns:p14="http://schemas.microsoft.com/office/powerpoint/2010/main" val="4243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RDD: Lazy Fashion &amp; persist/Caching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10514330" cy="45720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Lazy Fashion:</a:t>
            </a:r>
          </a:p>
          <a:p>
            <a:pPr lvl="1"/>
            <a:r>
              <a:rPr lang="en-US" sz="1400" dirty="0" smtClean="0"/>
              <a:t>RDDs are computed  actually created the </a:t>
            </a:r>
            <a:r>
              <a:rPr lang="en-US" sz="1400" dirty="0"/>
              <a:t>first time they are used in an action</a:t>
            </a:r>
            <a:r>
              <a:rPr lang="en-US" sz="1400" dirty="0" smtClean="0"/>
              <a:t>.</a:t>
            </a:r>
          </a:p>
          <a:p>
            <a:r>
              <a:rPr lang="en-US" sz="1600" b="1" dirty="0" smtClean="0"/>
              <a:t>Persist: </a:t>
            </a:r>
          </a:p>
          <a:p>
            <a:pPr lvl="1"/>
            <a:r>
              <a:rPr lang="en-US" sz="1400" dirty="0"/>
              <a:t>Spark’s RDDs are by default recomputed each time you run an action on </a:t>
            </a:r>
            <a:r>
              <a:rPr lang="en-US" sz="1400" dirty="0" smtClean="0"/>
              <a:t>them.</a:t>
            </a:r>
          </a:p>
          <a:p>
            <a:pPr lvl="1"/>
            <a:r>
              <a:rPr lang="en-US" sz="1400" dirty="0" smtClean="0"/>
              <a:t>Want to use RDD in multiple actions, ask Spark to store it in memory by using </a:t>
            </a:r>
            <a:r>
              <a:rPr lang="en-US" sz="1400" i="1" dirty="0" smtClean="0"/>
              <a:t>persist. i.e. </a:t>
            </a:r>
            <a:r>
              <a:rPr lang="en-US" sz="1400" i="1" dirty="0" err="1" smtClean="0"/>
              <a:t>RDD.persist</a:t>
            </a:r>
            <a:r>
              <a:rPr lang="en-US" sz="1400" i="1" dirty="0" smtClean="0"/>
              <a:t>()</a:t>
            </a:r>
            <a:r>
              <a:rPr lang="en-US" sz="1400" b="1" dirty="0" smtClean="0"/>
              <a:t> </a:t>
            </a:r>
          </a:p>
          <a:p>
            <a:pPr lvl="1"/>
            <a:r>
              <a:rPr lang="en-US" sz="1400" dirty="0" err="1" smtClean="0"/>
              <a:t>RDD.unpersist</a:t>
            </a:r>
            <a:r>
              <a:rPr lang="en-US" sz="1400" dirty="0" smtClean="0"/>
              <a:t>(): To remove from the cache</a:t>
            </a:r>
          </a:p>
          <a:p>
            <a:pPr lvl="1"/>
            <a:r>
              <a:rPr lang="en-US" sz="1400" dirty="0"/>
              <a:t>Persisting RDDs on disk instead of memory is also possible</a:t>
            </a:r>
            <a:endParaRPr lang="en-US" sz="1400" b="1" dirty="0" smtClean="0"/>
          </a:p>
          <a:p>
            <a:endParaRPr lang="en-US" sz="18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30755"/>
              </p:ext>
            </p:extLst>
          </p:nvPr>
        </p:nvGraphicFramePr>
        <p:xfrm>
          <a:off x="2513012" y="4114800"/>
          <a:ext cx="5803898" cy="186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0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Level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Space Used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CPU time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In memory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On Disk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Nodes with data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Comments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MEMORY_ONLY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MEMORY_ONLY_2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MEMORY_AND_DISK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High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Medium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Spills to disk if there is too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much data to fit in memory.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DISK_ONLY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High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DISK_ONLY_2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Fault </a:t>
            </a:r>
            <a:r>
              <a:rPr lang="en-US" altLang="en-US" dirty="0"/>
              <a:t>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10057130" cy="4572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Spark </a:t>
            </a:r>
            <a:r>
              <a:rPr lang="en-US" sz="1600" dirty="0"/>
              <a:t>keeps track of the set of dependencies between different RDDs, called the </a:t>
            </a:r>
            <a:r>
              <a:rPr lang="en-US" sz="1600" i="1" dirty="0"/>
              <a:t>lineage graph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It uses this information to compute each RDD on demand and to recover lost data if part of a persistent RDD is lost.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666" r="33333" b="20371"/>
          <a:stretch/>
        </p:blipFill>
        <p:spPr>
          <a:xfrm>
            <a:off x="4617305" y="2286000"/>
            <a:ext cx="295421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Streaming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1600201"/>
            <a:ext cx="10438130" cy="4571999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latin typeface="Calibri" panose="020F0502020204030204" pitchFamily="34" charset="0"/>
              </a:rPr>
              <a:t>Framework for large scale stream processing </a:t>
            </a:r>
          </a:p>
          <a:p>
            <a:pPr lvl="1"/>
            <a:r>
              <a:rPr lang="en-US" altLang="en-US" sz="1600" dirty="0">
                <a:latin typeface="Calibri" panose="020F0502020204030204" pitchFamily="34" charset="0"/>
              </a:rPr>
              <a:t>Scales to 100s of nodes</a:t>
            </a:r>
          </a:p>
          <a:p>
            <a:pPr lvl="1"/>
            <a:r>
              <a:rPr lang="en-US" altLang="en-US" sz="1600" dirty="0">
                <a:latin typeface="Calibri" panose="020F0502020204030204" pitchFamily="34" charset="0"/>
              </a:rPr>
              <a:t>Can achieve second scale latencies</a:t>
            </a:r>
          </a:p>
          <a:p>
            <a:pPr lvl="1"/>
            <a:r>
              <a:rPr lang="en-US" altLang="en-US" sz="1600" dirty="0">
                <a:latin typeface="Calibri" panose="020F0502020204030204" pitchFamily="34" charset="0"/>
              </a:rPr>
              <a:t>Integrates with Spark’s batch and interactive processing</a:t>
            </a:r>
          </a:p>
          <a:p>
            <a:pPr lvl="1"/>
            <a:r>
              <a:rPr lang="en-US" altLang="en-US" sz="1600" dirty="0">
                <a:latin typeface="Calibri" panose="020F0502020204030204" pitchFamily="34" charset="0"/>
              </a:rPr>
              <a:t>Provides a simple batch-like API for implementing complex algorithm</a:t>
            </a:r>
          </a:p>
          <a:p>
            <a:pPr lvl="1"/>
            <a:r>
              <a:rPr lang="en-US" altLang="en-US" sz="1600" dirty="0">
                <a:latin typeface="Calibri" panose="020F0502020204030204" pitchFamily="34" charset="0"/>
              </a:rPr>
              <a:t>Can absorb live data streams from Kafka, Flume, </a:t>
            </a:r>
            <a:r>
              <a:rPr lang="en-US" altLang="en-US" sz="1600" dirty="0" err="1">
                <a:latin typeface="Calibri" panose="020F0502020204030204" pitchFamily="34" charset="0"/>
              </a:rPr>
              <a:t>ZeroMQ</a:t>
            </a:r>
            <a:r>
              <a:rPr lang="en-US" altLang="en-US" sz="1600" dirty="0">
                <a:latin typeface="Calibri" panose="020F0502020204030204" pitchFamily="34" charset="0"/>
              </a:rPr>
              <a:t>, etc.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3962400"/>
            <a:ext cx="58483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 charset="0"/>
              </a:rPr>
              <a:t>Motivation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Many important applications must process large streams of live data and provide results in near-real-time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Social network trends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Website statistics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600" dirty="0" err="1">
                <a:latin typeface="Calibri" panose="020F0502020204030204" pitchFamily="34" charset="0"/>
                <a:sym typeface="Arial" charset="0"/>
              </a:rPr>
              <a:t>Intrustion</a:t>
            </a:r>
            <a:r>
              <a:rPr lang="en-US" sz="1600" dirty="0">
                <a:latin typeface="Calibri" panose="020F0502020204030204" pitchFamily="34" charset="0"/>
                <a:sym typeface="Arial" charset="0"/>
              </a:rPr>
              <a:t> detection systems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etc</a:t>
            </a:r>
            <a:r>
              <a:rPr lang="en-US" sz="1600" dirty="0" smtClean="0">
                <a:latin typeface="Calibri" panose="020F0502020204030204" pitchFamily="34" charset="0"/>
                <a:sym typeface="Arial" charset="0"/>
              </a:rPr>
              <a:t>.</a:t>
            </a:r>
            <a:endParaRPr lang="en-US" sz="1600" dirty="0">
              <a:latin typeface="Calibri" panose="020F0502020204030204" pitchFamily="34" charset="0"/>
              <a:sym typeface="Arial" charset="0"/>
            </a:endParaRPr>
          </a:p>
          <a:p>
            <a:pPr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Require large clusters to handle </a:t>
            </a:r>
            <a:r>
              <a:rPr lang="en-US" sz="1600" dirty="0" smtClean="0">
                <a:latin typeface="Calibri" panose="020F0502020204030204" pitchFamily="34" charset="0"/>
                <a:sym typeface="Arial" charset="0"/>
              </a:rPr>
              <a:t>workloads</a:t>
            </a:r>
            <a:endParaRPr lang="en-US" sz="1600" dirty="0">
              <a:latin typeface="Calibri" panose="020F0502020204030204" pitchFamily="34" charset="0"/>
              <a:sym typeface="Arial" charset="0"/>
            </a:endParaRPr>
          </a:p>
          <a:p>
            <a:pPr>
              <a:buClr>
                <a:srgbClr val="AA062C"/>
              </a:buClr>
              <a:buFont typeface="Wingdings" charset="0"/>
              <a:buChar char="§"/>
              <a:defRPr/>
            </a:pPr>
            <a:r>
              <a:rPr lang="en-US" sz="1600" dirty="0">
                <a:latin typeface="Calibri" panose="020F0502020204030204" pitchFamily="34" charset="0"/>
                <a:sym typeface="Arial" charset="0"/>
              </a:rPr>
              <a:t>Require latencies of few seconds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83" y="2057400"/>
            <a:ext cx="62468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Arial" charset="0"/>
              </a:rPr>
              <a:t>Stateful</a:t>
            </a:r>
            <a:r>
              <a:rPr lang="en-US" dirty="0">
                <a:sym typeface="Arial" charset="0"/>
              </a:rPr>
              <a:t> Stream Processing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1218883" y="1876425"/>
            <a:ext cx="53327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  <a:defRPr sz="43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panose="020B0604020202020204" pitchFamily="34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panose="020B0604020202020204" pitchFamily="34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panose="020B0604020202020204" pitchFamily="34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panose="020B0604020202020204" pitchFamily="34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panose="020B0604020202020204" pitchFamily="34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buFont typeface="Wingdings" charset="0"/>
              <a:buChar char="§"/>
              <a:defRPr/>
            </a:pPr>
            <a:r>
              <a:rPr lang="en-US" sz="2000" dirty="0" smtClean="0">
                <a:sym typeface="Arial" charset="0"/>
              </a:rPr>
              <a:t>Traditional streaming systems have a event-driven </a:t>
            </a:r>
            <a:r>
              <a:rPr lang="en-US" sz="2000" b="1" dirty="0" smtClean="0">
                <a:sym typeface="Arial" charset="0"/>
              </a:rPr>
              <a:t>record-at-a-time</a:t>
            </a:r>
            <a:r>
              <a:rPr lang="en-US" sz="2000" dirty="0" smtClean="0">
                <a:sym typeface="Arial" charset="0"/>
              </a:rPr>
              <a:t> processing model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800" dirty="0" smtClean="0">
                <a:sym typeface="Arial" charset="0"/>
              </a:rPr>
              <a:t>Each node has mutable state</a:t>
            </a:r>
          </a:p>
          <a:p>
            <a:pPr lvl="1">
              <a:buFont typeface="Arial" charset="0"/>
              <a:buChar char="-"/>
              <a:defRPr/>
            </a:pPr>
            <a:r>
              <a:rPr lang="en-US" sz="1800" dirty="0" smtClean="0">
                <a:sym typeface="Arial" charset="0"/>
              </a:rPr>
              <a:t>For each record, update state &amp; send new records</a:t>
            </a:r>
            <a:endParaRPr lang="en-US" sz="2000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 smtClean="0">
                <a:sym typeface="Arial" charset="0"/>
              </a:rPr>
              <a:t>State is lost if node dies!</a:t>
            </a:r>
            <a:endParaRPr lang="en-US" sz="2000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 smtClean="0">
                <a:sym typeface="Arial" charset="0"/>
              </a:rPr>
              <a:t>Making </a:t>
            </a:r>
            <a:r>
              <a:rPr lang="en-US" sz="2000" dirty="0" err="1" smtClean="0">
                <a:sym typeface="Arial" charset="0"/>
              </a:rPr>
              <a:t>stateful</a:t>
            </a:r>
            <a:r>
              <a:rPr lang="en-US" sz="2000" dirty="0" smtClean="0">
                <a:sym typeface="Arial" charset="0"/>
              </a:rPr>
              <a:t> stream processing be fault-tolerant is challenging</a:t>
            </a:r>
            <a:endParaRPr lang="en-US" sz="2000" dirty="0">
              <a:sym typeface="Arial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025" y="1609725"/>
            <a:ext cx="5095187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676"/>
            <a:ext cx="7618016" cy="1256973"/>
          </a:xfrm>
        </p:spPr>
        <p:txBody>
          <a:bodyPr>
            <a:noAutofit/>
          </a:bodyPr>
          <a:lstStyle/>
          <a:p>
            <a:pPr marL="158718" indent="0">
              <a:buNone/>
              <a:defRPr/>
            </a:pPr>
            <a:r>
              <a:rPr lang="en-US" sz="2699" dirty="0">
                <a:sym typeface="Arial" charset="0"/>
              </a:rPr>
              <a:t>Run a streaming computation as a </a:t>
            </a:r>
            <a:r>
              <a:rPr lang="en-US" sz="2699" b="1" dirty="0">
                <a:sym typeface="Arial" charset="0"/>
              </a:rPr>
              <a:t>series of very small, deterministic batch jobs</a:t>
            </a:r>
          </a:p>
        </p:txBody>
      </p:sp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7427565" y="2767185"/>
            <a:ext cx="2081464" cy="319798"/>
          </a:xfrm>
          <a:prstGeom prst="rightArrow">
            <a:avLst>
              <a:gd name="adj1" fmla="val 50000"/>
              <a:gd name="adj2" fmla="val 49990"/>
            </a:avLst>
          </a:prstGeom>
          <a:gradFill rotWithShape="1">
            <a:gsLst>
              <a:gs pos="0">
                <a:srgbClr val="A0F2DE"/>
              </a:gs>
              <a:gs pos="100000">
                <a:srgbClr val="1BAD94"/>
              </a:gs>
            </a:gsLst>
            <a:lin ang="5400000"/>
          </a:gradFill>
          <a:ln w="9525">
            <a:solidFill>
              <a:srgbClr val="289B8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2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7432326" y="2756076"/>
            <a:ext cx="2075909" cy="319798"/>
            <a:chOff x="3510080" y="4511951"/>
            <a:chExt cx="1875743" cy="322227"/>
          </a:xfrm>
        </p:grpSpPr>
        <p:sp>
          <p:nvSpPr>
            <p:cNvPr id="83" name="Right Arrow 82"/>
            <p:cNvSpPr>
              <a:spLocks noChangeArrowheads="1"/>
            </p:cNvSpPr>
            <p:nvPr/>
          </p:nvSpPr>
          <p:spPr bwMode="auto">
            <a:xfrm>
              <a:off x="5123391" y="4511951"/>
              <a:ext cx="262432" cy="32222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042831" y="4599904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10080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574148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9674880" y="4435213"/>
            <a:ext cx="1678344" cy="850678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699" b="1" kern="0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674880" y="2506110"/>
            <a:ext cx="1678344" cy="850678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2699" b="1" kern="0" dirty="0">
                <a:solidFill>
                  <a:schemeClr val="accent3"/>
                </a:solidFill>
                <a:latin typeface="Calibri"/>
                <a:cs typeface="Calibri"/>
              </a:rPr>
              <a:t>Spark</a:t>
            </a:r>
          </a:p>
          <a:p>
            <a:pPr algn="ctr">
              <a:defRPr/>
            </a:pPr>
            <a:r>
              <a:rPr lang="en-US" sz="2699" b="1" kern="0" dirty="0">
                <a:solidFill>
                  <a:schemeClr val="accent3"/>
                </a:solidFill>
                <a:latin typeface="Calibri"/>
                <a:cs typeface="Calibri"/>
              </a:rPr>
              <a:t>Streaming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0289082" y="3513115"/>
            <a:ext cx="440417" cy="765770"/>
            <a:chOff x="4377769" y="4618254"/>
            <a:chExt cx="398080" cy="771144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377769" y="4618254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377769" y="4925913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77769" y="5233571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7652534" y="2998107"/>
            <a:ext cx="1177618" cy="1034773"/>
            <a:chOff x="1823089" y="4059183"/>
            <a:chExt cx="1064230" cy="1042310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089" y="4062378"/>
              <a:ext cx="830086" cy="1039112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921" y="4059183"/>
              <a:ext cx="297254" cy="104231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80"/>
              <a:ext cx="234144" cy="103911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276792" y="3601993"/>
            <a:ext cx="2588538" cy="430887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22844" y="2400568"/>
            <a:ext cx="2336191" cy="430887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l</a:t>
            </a:r>
            <a:r>
              <a:rPr lang="en-US" sz="2200" kern="0" dirty="0" err="1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ive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 data stream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7427565" y="4715329"/>
            <a:ext cx="2094954" cy="985285"/>
            <a:chOff x="15712706" y="10151158"/>
            <a:chExt cx="4191000" cy="1971487"/>
          </a:xfrm>
        </p:grpSpPr>
        <p:grpSp>
          <p:nvGrpSpPr>
            <p:cNvPr id="17422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>
                <a:spLocks noChangeArrowheads="1"/>
              </p:cNvSpPr>
              <p:nvPr/>
            </p:nvSpPr>
            <p:spPr bwMode="auto">
              <a:xfrm rot="10800000">
                <a:off x="3519264" y="4541124"/>
                <a:ext cx="262477" cy="3221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038BE7"/>
                  </a:gs>
                  <a:gs pos="100000">
                    <a:srgbClr val="86C5FF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4430044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3897919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4965038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7" y="10583047"/>
              <a:ext cx="4165599" cy="15395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kern="0" dirty="0">
                  <a:solidFill>
                    <a:sysClr val="windowText" lastClr="000000"/>
                  </a:solidFill>
                  <a:latin typeface="Calibri"/>
                  <a:ea typeface="ヒラギノ角ゴ ProN W3" charset="0"/>
                  <a:cs typeface="Calibri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609441" y="2895739"/>
            <a:ext cx="6437223" cy="274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en-US" sz="2200" dirty="0">
                <a:latin typeface="Calibri"/>
                <a:cs typeface="Calibri"/>
              </a:rPr>
              <a:t>Chop up the live stream into batches of X seconds </a:t>
            </a:r>
          </a:p>
          <a:p>
            <a:pPr>
              <a:defRPr/>
            </a:pPr>
            <a:r>
              <a:rPr lang="en-US" sz="2200" dirty="0">
                <a:latin typeface="Calibri"/>
                <a:cs typeface="Calibri"/>
              </a:rPr>
              <a:t>Spark treats each batch of data as RDDs and processes them using RDD operations</a:t>
            </a:r>
          </a:p>
          <a:p>
            <a:pPr>
              <a:defRPr/>
            </a:pPr>
            <a:r>
              <a:rPr lang="en-US" sz="2200" dirty="0">
                <a:latin typeface="Calibri"/>
                <a:cs typeface="Calibri"/>
              </a:rPr>
              <a:t>Finally, the processed results of the RDD operations are returned in batches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5036927"/>
            <a:ext cx="3238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4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676"/>
            <a:ext cx="7618016" cy="1256973"/>
          </a:xfrm>
        </p:spPr>
        <p:txBody>
          <a:bodyPr>
            <a:noAutofit/>
          </a:bodyPr>
          <a:lstStyle/>
          <a:p>
            <a:pPr marL="158718" indent="0">
              <a:buNone/>
              <a:defRPr/>
            </a:pPr>
            <a:r>
              <a:rPr lang="en-US" sz="2699" dirty="0">
                <a:sym typeface="Arial" charset="0"/>
              </a:rPr>
              <a:t>Run a streaming computation as a </a:t>
            </a:r>
            <a:r>
              <a:rPr lang="en-US" sz="2699" b="1" dirty="0">
                <a:sym typeface="Arial" charset="0"/>
              </a:rPr>
              <a:t>series of very small, deterministic batch jobs</a:t>
            </a:r>
          </a:p>
        </p:txBody>
      </p:sp>
      <p:grpSp>
        <p:nvGrpSpPr>
          <p:cNvPr id="18436" name="Group 61"/>
          <p:cNvGrpSpPr>
            <a:grpSpLocks/>
          </p:cNvGrpSpPr>
          <p:nvPr/>
        </p:nvGrpSpPr>
        <p:grpSpPr bwMode="auto">
          <a:xfrm>
            <a:off x="7432326" y="2756076"/>
            <a:ext cx="2075909" cy="319798"/>
            <a:chOff x="3510080" y="4511951"/>
            <a:chExt cx="1875743" cy="322227"/>
          </a:xfrm>
        </p:grpSpPr>
        <p:sp>
          <p:nvSpPr>
            <p:cNvPr id="83" name="Right Arrow 82"/>
            <p:cNvSpPr>
              <a:spLocks noChangeArrowheads="1"/>
            </p:cNvSpPr>
            <p:nvPr/>
          </p:nvSpPr>
          <p:spPr bwMode="auto">
            <a:xfrm>
              <a:off x="5123391" y="4511951"/>
              <a:ext cx="262432" cy="32222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042831" y="4599904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10080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574148" y="4603102"/>
              <a:ext cx="397950" cy="155916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9674880" y="4435213"/>
            <a:ext cx="1678344" cy="850678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699" b="1" kern="0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674880" y="2506110"/>
            <a:ext cx="1678344" cy="850678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r>
              <a:rPr lang="en-US" sz="2699" b="1" kern="0" dirty="0">
                <a:solidFill>
                  <a:schemeClr val="accent3"/>
                </a:solidFill>
                <a:latin typeface="Calibri"/>
                <a:cs typeface="Calibri"/>
              </a:rPr>
              <a:t>Spark</a:t>
            </a:r>
          </a:p>
          <a:p>
            <a:pPr algn="ctr">
              <a:defRPr/>
            </a:pPr>
            <a:r>
              <a:rPr lang="en-US" sz="2699" b="1" kern="0" dirty="0">
                <a:solidFill>
                  <a:schemeClr val="accent3"/>
                </a:solidFill>
                <a:latin typeface="Calibri"/>
                <a:cs typeface="Calibri"/>
              </a:rPr>
              <a:t>Streaming</a:t>
            </a:r>
          </a:p>
        </p:txBody>
      </p:sp>
      <p:grpSp>
        <p:nvGrpSpPr>
          <p:cNvPr id="18439" name="Group 64"/>
          <p:cNvGrpSpPr>
            <a:grpSpLocks/>
          </p:cNvGrpSpPr>
          <p:nvPr/>
        </p:nvGrpSpPr>
        <p:grpSpPr bwMode="auto">
          <a:xfrm>
            <a:off x="10289082" y="3513115"/>
            <a:ext cx="440417" cy="765770"/>
            <a:chOff x="4377769" y="4618254"/>
            <a:chExt cx="398080" cy="771144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377769" y="4618254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377769" y="4925913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77769" y="5233571"/>
              <a:ext cx="398080" cy="155827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2200" ker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440" name="Group 66"/>
          <p:cNvGrpSpPr>
            <a:grpSpLocks/>
          </p:cNvGrpSpPr>
          <p:nvPr/>
        </p:nvGrpSpPr>
        <p:grpSpPr bwMode="auto">
          <a:xfrm>
            <a:off x="7652534" y="2998107"/>
            <a:ext cx="1177618" cy="1034773"/>
            <a:chOff x="1823089" y="4059183"/>
            <a:chExt cx="1064230" cy="1042310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089" y="4062378"/>
              <a:ext cx="830086" cy="1039112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921" y="4059183"/>
              <a:ext cx="297254" cy="1042310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62380"/>
              <a:ext cx="234144" cy="1039113"/>
            </a:xfrm>
            <a:prstGeom prst="straightConnector1">
              <a:avLst/>
            </a:prstGeom>
            <a:ln w="57150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276792" y="3601993"/>
            <a:ext cx="2588538" cy="430887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22844" y="2400568"/>
            <a:ext cx="2336191" cy="430887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l</a:t>
            </a:r>
            <a:r>
              <a:rPr lang="en-US" sz="2200" kern="0" dirty="0" err="1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ive</a:t>
            </a:r>
            <a:r>
              <a:rPr lang="en-US" sz="2200" kern="0" dirty="0">
                <a:solidFill>
                  <a:sysClr val="windowText" lastClr="000000"/>
                </a:solidFill>
                <a:latin typeface="Calibri"/>
                <a:ea typeface="ヒラギノ角ゴ ProN W3" charset="0"/>
                <a:cs typeface="Calibri"/>
              </a:rPr>
              <a:t> data stream</a:t>
            </a:r>
          </a:p>
        </p:txBody>
      </p:sp>
      <p:grpSp>
        <p:nvGrpSpPr>
          <p:cNvPr id="18443" name="Group 89"/>
          <p:cNvGrpSpPr>
            <a:grpSpLocks/>
          </p:cNvGrpSpPr>
          <p:nvPr/>
        </p:nvGrpSpPr>
        <p:grpSpPr bwMode="auto">
          <a:xfrm>
            <a:off x="7427565" y="4715329"/>
            <a:ext cx="2094954" cy="985285"/>
            <a:chOff x="15712706" y="10151158"/>
            <a:chExt cx="4191000" cy="1971487"/>
          </a:xfrm>
        </p:grpSpPr>
        <p:grpSp>
          <p:nvGrpSpPr>
            <p:cNvPr id="18445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>
                <a:spLocks noChangeArrowheads="1"/>
              </p:cNvSpPr>
              <p:nvPr/>
            </p:nvSpPr>
            <p:spPr bwMode="auto">
              <a:xfrm rot="10800000">
                <a:off x="3519264" y="4541124"/>
                <a:ext cx="262477" cy="32212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038BE7"/>
                  </a:gs>
                  <a:gs pos="100000">
                    <a:srgbClr val="86C5FF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4430044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3897919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4965038" y="4624254"/>
                <a:ext cx="398018" cy="155868"/>
              </a:xfrm>
              <a:prstGeom prst="rect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9525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200" kern="0">
                  <a:solidFill>
                    <a:sysClr val="window" lastClr="FFFFFF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7" y="10583047"/>
              <a:ext cx="4165599" cy="15395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kern="0" dirty="0">
                  <a:solidFill>
                    <a:sysClr val="windowText" lastClr="000000"/>
                  </a:solidFill>
                  <a:latin typeface="Calibri"/>
                  <a:ea typeface="ヒラギノ角ゴ ProN W3" charset="0"/>
                  <a:cs typeface="Calibri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609441" y="2895739"/>
            <a:ext cx="6437223" cy="274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Bef>
                <a:spcPts val="1800"/>
              </a:spcBef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0C0F2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Batch sizes as low as ½ second, latency ~ 1 second</a:t>
            </a:r>
          </a:p>
          <a:p>
            <a:pPr>
              <a:spcBef>
                <a:spcPts val="1800"/>
              </a:spcBef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>
                <a:solidFill>
                  <a:srgbClr val="0C0F2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Potential for combining batch processing and streaming processing in the same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5" y="4466524"/>
            <a:ext cx="31432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04"/>
            <a:ext cx="12188825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9412" y="5486400"/>
            <a:ext cx="6096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Arial" charset="0"/>
              </a:rPr>
              <a:t>Key concepts</a:t>
            </a:r>
            <a:endParaRPr lang="en-US" dirty="0">
              <a:sym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b="1" dirty="0" err="1">
                <a:latin typeface="Calibri" panose="020F0502020204030204" pitchFamily="34" charset="0"/>
              </a:rPr>
              <a:t>DStream</a:t>
            </a:r>
            <a:r>
              <a:rPr lang="en-US" altLang="en-US" sz="2400" dirty="0">
                <a:latin typeface="Calibri" panose="020F0502020204030204" pitchFamily="34" charset="0"/>
              </a:rPr>
              <a:t> – sequence of RDDs representing a stream of data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</a:rPr>
              <a:t>Twitter, HDFS, Kafka, Flume, </a:t>
            </a:r>
            <a:r>
              <a:rPr lang="en-US" altLang="en-US" sz="2200" dirty="0" err="1">
                <a:latin typeface="Calibri" panose="020F0502020204030204" pitchFamily="34" charset="0"/>
              </a:rPr>
              <a:t>ZeroMQ</a:t>
            </a:r>
            <a:r>
              <a:rPr lang="en-US" altLang="en-US" sz="2200" dirty="0">
                <a:latin typeface="Calibri" panose="020F0502020204030204" pitchFamily="34" charset="0"/>
              </a:rPr>
              <a:t>, </a:t>
            </a:r>
            <a:r>
              <a:rPr lang="en-US" altLang="en-US" sz="2200" dirty="0" err="1">
                <a:latin typeface="Calibri" panose="020F0502020204030204" pitchFamily="34" charset="0"/>
              </a:rPr>
              <a:t>Akka</a:t>
            </a:r>
            <a:r>
              <a:rPr lang="en-US" altLang="en-US" sz="2200" dirty="0">
                <a:latin typeface="Calibri" panose="020F0502020204030204" pitchFamily="34" charset="0"/>
              </a:rPr>
              <a:t> Actor, TCP sockets</a:t>
            </a:r>
          </a:p>
          <a:p>
            <a:pPr lvl="1"/>
            <a:endParaRPr lang="en-US" altLang="en-US" sz="1600" dirty="0"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latin typeface="Calibri" panose="020F0502020204030204" pitchFamily="34" charset="0"/>
              </a:rPr>
              <a:t>Transformations</a:t>
            </a:r>
            <a:r>
              <a:rPr lang="en-US" altLang="en-US" sz="2400" dirty="0">
                <a:latin typeface="Calibri" panose="020F0502020204030204" pitchFamily="34" charset="0"/>
              </a:rPr>
              <a:t> – modify data from on </a:t>
            </a:r>
            <a:r>
              <a:rPr lang="en-US" altLang="en-US" sz="2400" dirty="0" err="1">
                <a:latin typeface="Calibri" panose="020F0502020204030204" pitchFamily="34" charset="0"/>
              </a:rPr>
              <a:t>DStream</a:t>
            </a:r>
            <a:r>
              <a:rPr lang="en-US" altLang="en-US" sz="2400" dirty="0">
                <a:latin typeface="Calibri" panose="020F0502020204030204" pitchFamily="34" charset="0"/>
              </a:rPr>
              <a:t> to another</a:t>
            </a:r>
          </a:p>
          <a:p>
            <a:pPr lvl="1"/>
            <a:r>
              <a:rPr lang="en-US" altLang="en-US" sz="2200" dirty="0">
                <a:latin typeface="Calibri" panose="020F0502020204030204" pitchFamily="34" charset="0"/>
              </a:rPr>
              <a:t>Standard RDD operations – map, </a:t>
            </a:r>
            <a:r>
              <a:rPr lang="en-US" altLang="en-US" sz="2200" dirty="0" err="1">
                <a:latin typeface="Calibri" panose="020F0502020204030204" pitchFamily="34" charset="0"/>
              </a:rPr>
              <a:t>countByValue</a:t>
            </a:r>
            <a:r>
              <a:rPr lang="en-US" altLang="en-US" sz="2200" dirty="0">
                <a:latin typeface="Calibri" panose="020F0502020204030204" pitchFamily="34" charset="0"/>
              </a:rPr>
              <a:t>, reduce, join, …</a:t>
            </a:r>
          </a:p>
          <a:p>
            <a:pPr lvl="1"/>
            <a:r>
              <a:rPr lang="en-US" altLang="en-US" sz="2200" dirty="0" err="1">
                <a:latin typeface="Calibri" panose="020F0502020204030204" pitchFamily="34" charset="0"/>
              </a:rPr>
              <a:t>Stateful</a:t>
            </a:r>
            <a:r>
              <a:rPr lang="en-US" altLang="en-US" sz="2200" dirty="0">
                <a:latin typeface="Calibri" panose="020F0502020204030204" pitchFamily="34" charset="0"/>
              </a:rPr>
              <a:t> operations – window, </a:t>
            </a:r>
            <a:r>
              <a:rPr lang="en-US" altLang="en-US" sz="2200" dirty="0" err="1">
                <a:latin typeface="Calibri" panose="020F0502020204030204" pitchFamily="34" charset="0"/>
              </a:rPr>
              <a:t>countByValueAndWindow</a:t>
            </a:r>
            <a:r>
              <a:rPr lang="en-US" altLang="en-US" sz="2200" dirty="0">
                <a:latin typeface="Calibri" panose="020F0502020204030204" pitchFamily="34" charset="0"/>
              </a:rPr>
              <a:t>, …</a:t>
            </a:r>
          </a:p>
          <a:p>
            <a:endParaRPr lang="en-US" altLang="en-US" sz="1600" dirty="0"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latin typeface="Calibri" panose="020F0502020204030204" pitchFamily="34" charset="0"/>
              </a:rPr>
              <a:t>Output Operations – send data to external entity</a:t>
            </a:r>
          </a:p>
          <a:p>
            <a:pPr lvl="1"/>
            <a:r>
              <a:rPr lang="en-US" altLang="en-US" dirty="0" err="1">
                <a:latin typeface="Calibri" panose="020F0502020204030204" pitchFamily="34" charset="0"/>
              </a:rPr>
              <a:t>saveAsHadoopFiles</a:t>
            </a:r>
            <a:r>
              <a:rPr lang="en-US" altLang="en-US" dirty="0">
                <a:latin typeface="Calibri" panose="020F0502020204030204" pitchFamily="34" charset="0"/>
              </a:rPr>
              <a:t> – saves to HDFS</a:t>
            </a:r>
          </a:p>
          <a:p>
            <a:pPr lvl="1"/>
            <a:r>
              <a:rPr lang="en-US" altLang="en-US" dirty="0" err="1">
                <a:latin typeface="Calibri" panose="020F0502020204030204" pitchFamily="34" charset="0"/>
              </a:rPr>
              <a:t>foreach</a:t>
            </a:r>
            <a:r>
              <a:rPr lang="en-US" altLang="en-US" dirty="0">
                <a:latin typeface="Calibri" panose="020F0502020204030204" pitchFamily="34" charset="0"/>
              </a:rPr>
              <a:t> – do anything with each batch of results</a:t>
            </a:r>
          </a:p>
        </p:txBody>
      </p:sp>
    </p:spTree>
    <p:extLst>
      <p:ext uri="{BB962C8B-B14F-4D97-AF65-F5344CB8AC3E}">
        <p14:creationId xmlns:p14="http://schemas.microsoft.com/office/powerpoint/2010/main" val="18814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Example 1 – Get hashtags from Twitter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2" y="1600200"/>
            <a:ext cx="10742929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err="1">
                <a:latin typeface="Consolas"/>
                <a:cs typeface="Consolas"/>
                <a:sym typeface="Arial" charset="0"/>
              </a:rPr>
              <a:t>val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 </a:t>
            </a:r>
            <a:r>
              <a:rPr lang="en-US" sz="2000" dirty="0">
                <a:solidFill>
                  <a:srgbClr val="B50B1B"/>
                </a:solidFill>
                <a:latin typeface="Consolas"/>
                <a:cs typeface="Consolas"/>
                <a:sym typeface="Arial" charset="0"/>
              </a:rPr>
              <a:t>tweets</a:t>
            </a:r>
            <a:r>
              <a:rPr lang="en-US" sz="2000" dirty="0">
                <a:solidFill>
                  <a:schemeClr val="accent4"/>
                </a:solidFill>
                <a:latin typeface="Consolas"/>
                <a:cs typeface="Consolas"/>
                <a:sym typeface="Arial" charset="0"/>
              </a:rPr>
              <a:t> 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= </a:t>
            </a:r>
            <a:r>
              <a:rPr lang="en-US" sz="2000" dirty="0" err="1">
                <a:latin typeface="Consolas"/>
                <a:cs typeface="Consolas"/>
                <a:sym typeface="Arial" charset="0"/>
              </a:rPr>
              <a:t>ssc.</a:t>
            </a:r>
            <a:r>
              <a:rPr lang="en-US" sz="2000" dirty="0" err="1">
                <a:solidFill>
                  <a:srgbClr val="0D8BE6"/>
                </a:solidFill>
                <a:latin typeface="Consolas"/>
                <a:cs typeface="Consolas"/>
                <a:sym typeface="Arial" charset="0"/>
              </a:rPr>
              <a:t>twitterStream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endParaRPr lang="en-US" sz="2999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endParaRPr lang="en-US" sz="2400" dirty="0">
              <a:sym typeface="Arial" charset="0"/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1661680" y="2328213"/>
            <a:ext cx="6970484" cy="685621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b="1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: a sequence of RDD representing a stream of data</a:t>
            </a:r>
          </a:p>
        </p:txBody>
      </p:sp>
      <p:grpSp>
        <p:nvGrpSpPr>
          <p:cNvPr id="18436" name="Group 84"/>
          <p:cNvGrpSpPr>
            <a:grpSpLocks/>
          </p:cNvGrpSpPr>
          <p:nvPr/>
        </p:nvGrpSpPr>
        <p:grpSpPr bwMode="auto">
          <a:xfrm>
            <a:off x="3893123" y="4019396"/>
            <a:ext cx="1112548" cy="295992"/>
            <a:chOff x="7918600" y="4832650"/>
            <a:chExt cx="2458447" cy="653855"/>
          </a:xfrm>
        </p:grpSpPr>
        <p:sp>
          <p:nvSpPr>
            <p:cNvPr id="86" name="Alternate Process 85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87" name="Straight Connector 86"/>
            <p:cNvCxnSpPr>
              <a:cxnSpLocks noChangeShapeType="1"/>
              <a:stCxn id="86" idx="0"/>
              <a:endCxn id="86" idx="2"/>
            </p:cNvCxnSpPr>
            <p:nvPr/>
          </p:nvCxnSpPr>
          <p:spPr bwMode="auto">
            <a:xfrm>
              <a:off x="9147824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9784354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>
              <a:off x="8548117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pSp>
        <p:nvGrpSpPr>
          <p:cNvPr id="18437" name="Group 89"/>
          <p:cNvGrpSpPr>
            <a:grpSpLocks/>
          </p:cNvGrpSpPr>
          <p:nvPr/>
        </p:nvGrpSpPr>
        <p:grpSpPr bwMode="auto">
          <a:xfrm>
            <a:off x="3822498" y="4370936"/>
            <a:ext cx="1306966" cy="380107"/>
            <a:chOff x="7762239" y="5609988"/>
            <a:chExt cx="2889827" cy="840669"/>
          </a:xfrm>
        </p:grpSpPr>
        <p:pic>
          <p:nvPicPr>
            <p:cNvPr id="19490" name="Picture 9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9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9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9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809007" y="3269498"/>
            <a:ext cx="6094413" cy="516596"/>
            <a:chOff x="3523416" y="4511948"/>
            <a:chExt cx="1861716" cy="322227"/>
          </a:xfrm>
        </p:grpSpPr>
        <p:sp>
          <p:nvSpPr>
            <p:cNvPr id="96" name="Right Arrow 95"/>
            <p:cNvSpPr>
              <a:spLocks noChangeArrowheads="1"/>
            </p:cNvSpPr>
            <p:nvPr/>
          </p:nvSpPr>
          <p:spPr bwMode="auto">
            <a:xfrm>
              <a:off x="5122601" y="4511948"/>
              <a:ext cx="262531" cy="322227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kern="0">
                <a:latin typeface="Calibri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055750" y="4600053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kern="0" dirty="0">
                  <a:latin typeface="Calibri"/>
                </a:rPr>
                <a:t>batch @ t+1</a:t>
              </a: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3523416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kern="0" dirty="0">
                  <a:latin typeface="Calibri"/>
                </a:rPr>
                <a:t>b</a:t>
              </a:r>
              <a:r>
                <a:rPr lang="en-US" sz="1800" kern="0" dirty="0" err="1">
                  <a:latin typeface="Calibri"/>
                </a:rPr>
                <a:t>atch</a:t>
              </a:r>
              <a:r>
                <a:rPr lang="en-US" sz="1800" kern="0" dirty="0">
                  <a:latin typeface="Calibri"/>
                </a:rPr>
                <a:t> @ t</a:t>
              </a: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587600" y="4603518"/>
              <a:ext cx="408705" cy="155421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800" kern="0" dirty="0">
                  <a:latin typeface="Calibri"/>
                </a:rPr>
                <a:t>batch @ t+2</a:t>
              </a:r>
            </a:p>
          </p:txBody>
        </p:sp>
      </p:grpSp>
      <p:grpSp>
        <p:nvGrpSpPr>
          <p:cNvPr id="18440" name="Group 110"/>
          <p:cNvGrpSpPr>
            <a:grpSpLocks/>
          </p:cNvGrpSpPr>
          <p:nvPr/>
        </p:nvGrpSpPr>
        <p:grpSpPr bwMode="auto">
          <a:xfrm>
            <a:off x="5580196" y="4370936"/>
            <a:ext cx="1306966" cy="380107"/>
            <a:chOff x="7762239" y="5609988"/>
            <a:chExt cx="2889827" cy="840669"/>
          </a:xfrm>
        </p:grpSpPr>
        <p:pic>
          <p:nvPicPr>
            <p:cNvPr id="19482" name="Picture 158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6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6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169"/>
          <p:cNvGrpSpPr>
            <a:grpSpLocks/>
          </p:cNvGrpSpPr>
          <p:nvPr/>
        </p:nvGrpSpPr>
        <p:grpSpPr bwMode="auto">
          <a:xfrm>
            <a:off x="7303772" y="4370936"/>
            <a:ext cx="1306966" cy="380107"/>
            <a:chOff x="7762239" y="5609988"/>
            <a:chExt cx="2889827" cy="840669"/>
          </a:xfrm>
        </p:grpSpPr>
        <p:pic>
          <p:nvPicPr>
            <p:cNvPr id="19478" name="Picture 170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7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7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7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561693" y="3958294"/>
            <a:ext cx="24758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200">
                <a:latin typeface="Calibri" panose="020F0502020204030204" pitchFamily="34" charset="0"/>
              </a:rPr>
              <a:t>tweets DStream</a:t>
            </a:r>
          </a:p>
        </p:txBody>
      </p:sp>
      <p:sp>
        <p:nvSpPr>
          <p:cNvPr id="176" name="Rounded Rectangular Callout 175"/>
          <p:cNvSpPr/>
          <p:nvPr/>
        </p:nvSpPr>
        <p:spPr>
          <a:xfrm>
            <a:off x="7998916" y="4876423"/>
            <a:ext cx="3580467" cy="761802"/>
          </a:xfrm>
          <a:prstGeom prst="wedgeRoundRectCallout">
            <a:avLst>
              <a:gd name="adj1" fmla="val -41475"/>
              <a:gd name="adj2" fmla="val -12651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stored in memory as an RDD (immutable, distributed)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5646854" y="4024157"/>
            <a:ext cx="1112548" cy="295992"/>
            <a:chOff x="7918600" y="4832650"/>
            <a:chExt cx="2458447" cy="653855"/>
          </a:xfrm>
        </p:grpSpPr>
        <p:sp>
          <p:nvSpPr>
            <p:cNvPr id="43" name="Alternate Process 42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  <a:stCxn id="43" idx="0"/>
              <a:endCxn id="43" idx="2"/>
            </p:cNvCxnSpPr>
            <p:nvPr/>
          </p:nvCxnSpPr>
          <p:spPr bwMode="auto">
            <a:xfrm>
              <a:off x="9147824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>
              <a:off x="9784354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8548117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7360907" y="4024157"/>
            <a:ext cx="1112548" cy="295992"/>
            <a:chOff x="7918600" y="4832650"/>
            <a:chExt cx="2458447" cy="653855"/>
          </a:xfrm>
        </p:grpSpPr>
        <p:sp>
          <p:nvSpPr>
            <p:cNvPr id="48" name="Alternate Process 47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49" name="Straight Connector 48"/>
            <p:cNvCxnSpPr>
              <a:cxnSpLocks noChangeShapeType="1"/>
              <a:stCxn id="48" idx="0"/>
              <a:endCxn id="48" idx="2"/>
            </p:cNvCxnSpPr>
            <p:nvPr/>
          </p:nvCxnSpPr>
          <p:spPr bwMode="auto">
            <a:xfrm>
              <a:off x="9147824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>
              <a:off x="9784354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>
              <a:off x="8548117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914161" y="3310763"/>
            <a:ext cx="41899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200">
                <a:latin typeface="Calibri" panose="020F0502020204030204" pitchFamily="34" charset="0"/>
              </a:rPr>
              <a:t>Twitter Streaming API</a:t>
            </a:r>
          </a:p>
        </p:txBody>
      </p:sp>
    </p:spTree>
    <p:extLst>
      <p:ext uri="{BB962C8B-B14F-4D97-AF65-F5344CB8AC3E}">
        <p14:creationId xmlns:p14="http://schemas.microsoft.com/office/powerpoint/2010/main" val="39773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5" grpId="0"/>
      <p:bldP spid="176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1 – Get hashtags from Twitter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777" y="1486406"/>
            <a:ext cx="11192135" cy="156169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val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 tweets =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ssc.twitterStream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2000" dirty="0" err="1">
                <a:latin typeface="Consolas"/>
                <a:cs typeface="Consolas"/>
                <a:sym typeface="Arial" charset="0"/>
              </a:rPr>
              <a:t>val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 </a:t>
            </a:r>
            <a:r>
              <a:rPr lang="en-US" sz="2000" dirty="0" err="1">
                <a:solidFill>
                  <a:srgbClr val="C61B1B"/>
                </a:solidFill>
                <a:latin typeface="Consolas"/>
                <a:cs typeface="Consolas"/>
                <a:sym typeface="Arial" charset="0"/>
              </a:rPr>
              <a:t>hashTags</a:t>
            </a:r>
            <a:r>
              <a:rPr lang="en-US" sz="2000" dirty="0">
                <a:solidFill>
                  <a:srgbClr val="C61B1B"/>
                </a:solidFill>
                <a:latin typeface="Consolas"/>
                <a:cs typeface="Consolas"/>
                <a:sym typeface="Arial" charset="0"/>
              </a:rPr>
              <a:t> 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= </a:t>
            </a:r>
            <a:r>
              <a:rPr lang="en-US" sz="2000" dirty="0" err="1">
                <a:solidFill>
                  <a:srgbClr val="C61B1B"/>
                </a:solidFill>
                <a:latin typeface="Consolas"/>
                <a:cs typeface="Consolas"/>
                <a:sym typeface="Arial" charset="0"/>
              </a:rPr>
              <a:t>tweets</a:t>
            </a:r>
            <a:r>
              <a:rPr lang="en-US" sz="2000" dirty="0" err="1">
                <a:latin typeface="Consolas"/>
                <a:cs typeface="Consolas"/>
                <a:sym typeface="Arial" charset="0"/>
              </a:rPr>
              <a:t>.</a:t>
            </a:r>
            <a:r>
              <a:rPr lang="en-US" sz="2000" dirty="0" err="1">
                <a:solidFill>
                  <a:srgbClr val="0D8BE6"/>
                </a:solidFill>
                <a:latin typeface="Consolas"/>
                <a:cs typeface="Consolas"/>
                <a:sym typeface="Arial" charset="0"/>
              </a:rPr>
              <a:t>flatMap</a:t>
            </a:r>
            <a:r>
              <a:rPr lang="en-US" sz="2000" dirty="0">
                <a:solidFill>
                  <a:srgbClr val="0D8BE6"/>
                </a:solidFill>
                <a:latin typeface="Consolas"/>
                <a:cs typeface="Consolas"/>
                <a:sym typeface="Arial" charset="0"/>
              </a:rPr>
              <a:t> 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(status =&gt; </a:t>
            </a:r>
            <a:r>
              <a:rPr lang="en-US" sz="2000" dirty="0" err="1">
                <a:latin typeface="Consolas"/>
                <a:cs typeface="Consolas"/>
                <a:sym typeface="Arial" charset="0"/>
              </a:rPr>
              <a:t>getTags</a:t>
            </a:r>
            <a:r>
              <a:rPr lang="en-US" sz="2000" dirty="0">
                <a:latin typeface="Consolas"/>
                <a:cs typeface="Consolas"/>
                <a:sym typeface="Arial" charset="0"/>
              </a:rPr>
              <a:t>(status))</a:t>
            </a:r>
          </a:p>
          <a:p>
            <a:pPr marL="0" indent="0">
              <a:buNone/>
              <a:defRPr/>
            </a:pPr>
            <a:endParaRPr lang="en-US" sz="2999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endParaRPr lang="en-US" sz="2400" dirty="0">
              <a:sym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24878" y="4310627"/>
            <a:ext cx="1583912" cy="1594228"/>
            <a:chOff x="7651750" y="8621713"/>
            <a:chExt cx="3168445" cy="3189287"/>
          </a:xfrm>
        </p:grpSpPr>
        <p:grpSp>
          <p:nvGrpSpPr>
            <p:cNvPr id="20553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61" name="Picture 1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2" name="Picture 2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3" name="Picture 21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4" name="Picture 2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54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25" name="Alternate Process 24"/>
              <p:cNvSpPr>
                <a:spLocks noChangeArrowheads="1"/>
              </p:cNvSpPr>
              <p:nvPr/>
            </p:nvSpPr>
            <p:spPr bwMode="auto"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38100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26" name="Straight Connector 25"/>
              <p:cNvCxnSpPr>
                <a:cxnSpLocks noChangeShapeType="1"/>
                <a:stCxn id="25" idx="0"/>
                <a:endCxn id="25" idx="2"/>
              </p:cNvCxnSpPr>
              <p:nvPr/>
            </p:nvCxnSpPr>
            <p:spPr bwMode="auto">
              <a:xfrm>
                <a:off x="9148613" y="4846711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9785558" y="4832650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28" name="Straight Connector 27"/>
              <p:cNvCxnSpPr>
                <a:cxnSpLocks noChangeShapeType="1"/>
              </p:cNvCxnSpPr>
              <p:nvPr/>
            </p:nvCxnSpPr>
            <p:spPr bwMode="auto">
              <a:xfrm>
                <a:off x="8548517" y="4857257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sp>
          <p:nvSpPr>
            <p:cNvPr id="20555" name="TextBox 62"/>
            <p:cNvSpPr txBox="1">
              <a:spLocks noChangeArrowheads="1"/>
            </p:cNvSpPr>
            <p:nvPr/>
          </p:nvSpPr>
          <p:spPr bwMode="auto">
            <a:xfrm>
              <a:off x="8778875" y="9457615"/>
              <a:ext cx="2041320" cy="55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Calibri" panose="020F0502020204030204" pitchFamily="34" charset="0"/>
                </a:rPr>
                <a:t>flatMap</a:t>
              </a:r>
            </a:p>
          </p:txBody>
        </p:sp>
        <p:cxnSp>
          <p:nvCxnSpPr>
            <p:cNvPr id="109" name="Straight Arrow Connector 108"/>
            <p:cNvCxnSpPr>
              <a:stCxn id="9" idx="2"/>
              <a:endCxn id="25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82577" y="4310627"/>
            <a:ext cx="1583912" cy="1594228"/>
            <a:chOff x="11168063" y="8621713"/>
            <a:chExt cx="3168091" cy="3189287"/>
          </a:xfrm>
        </p:grpSpPr>
        <p:sp>
          <p:nvSpPr>
            <p:cNvPr id="20541" name="TextBox 131"/>
            <p:cNvSpPr txBox="1">
              <a:spLocks noChangeArrowheads="1"/>
            </p:cNvSpPr>
            <p:nvPr/>
          </p:nvSpPr>
          <p:spPr bwMode="auto">
            <a:xfrm>
              <a:off x="12294834" y="9457615"/>
              <a:ext cx="2041320" cy="55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Calibri" panose="020F0502020204030204" pitchFamily="34" charset="0"/>
                </a:rPr>
                <a:t>flatMap</a:t>
              </a:r>
            </a:p>
          </p:txBody>
        </p:sp>
        <p:grpSp>
          <p:nvGrpSpPr>
            <p:cNvPr id="20542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20549" name="Picture 12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0" name="Picture 12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1" name="Picture 12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2" name="Picture 12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43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28" name="Alternate Process 127"/>
              <p:cNvSpPr>
                <a:spLocks noChangeArrowheads="1"/>
              </p:cNvSpPr>
              <p:nvPr/>
            </p:nvSpPr>
            <p:spPr bwMode="auto"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38100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29" name="Straight Connector 128"/>
              <p:cNvCxnSpPr>
                <a:cxnSpLocks noChangeShapeType="1"/>
                <a:stCxn id="128" idx="0"/>
                <a:endCxn id="128" idx="2"/>
              </p:cNvCxnSpPr>
              <p:nvPr/>
            </p:nvCxnSpPr>
            <p:spPr bwMode="auto">
              <a:xfrm>
                <a:off x="9148462" y="4846711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30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9785335" y="4832650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31" name="Straight Connector 130"/>
              <p:cNvCxnSpPr>
                <a:cxnSpLocks noChangeShapeType="1"/>
              </p:cNvCxnSpPr>
              <p:nvPr/>
            </p:nvCxnSpPr>
            <p:spPr bwMode="auto">
              <a:xfrm>
                <a:off x="8548433" y="4857257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cxnSp>
          <p:nvCxnSpPr>
            <p:cNvPr id="133" name="Straight Arrow Connector 132"/>
            <p:cNvCxnSpPr>
              <a:stCxn id="113" idx="2"/>
              <a:endCxn id="128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305359" y="4310627"/>
            <a:ext cx="1583912" cy="1594228"/>
            <a:chOff x="14614525" y="8621713"/>
            <a:chExt cx="3168649" cy="3189287"/>
          </a:xfrm>
        </p:grpSpPr>
        <p:sp>
          <p:nvSpPr>
            <p:cNvPr id="20528" name="TextBox 153"/>
            <p:cNvSpPr txBox="1">
              <a:spLocks noChangeArrowheads="1"/>
            </p:cNvSpPr>
            <p:nvPr/>
          </p:nvSpPr>
          <p:spPr bwMode="auto">
            <a:xfrm>
              <a:off x="15741855" y="9457615"/>
              <a:ext cx="2041319" cy="55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Calibri" panose="020F0502020204030204" pitchFamily="34" charset="0"/>
                </a:rPr>
                <a:t>flatMap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4507367" y="10485669"/>
              <a:ext cx="773113" cy="369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altLang="en-US" sz="600">
                  <a:latin typeface="Arial" panose="020B0604020202020204" pitchFamily="34" charset="0"/>
                </a:rPr>
                <a:t>…</a:t>
              </a:r>
            </a:p>
          </p:txBody>
        </p:sp>
        <p:grpSp>
          <p:nvGrpSpPr>
            <p:cNvPr id="20530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37" name="Picture 14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8" name="Picture 14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9" name="Picture 146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0" name="Picture 14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1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>
                <a:spLocks noChangeArrowheads="1"/>
              </p:cNvSpPr>
              <p:nvPr/>
            </p:nvSpPr>
            <p:spPr bwMode="auto"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86C5FF"/>
                  </a:gs>
                  <a:gs pos="100000">
                    <a:srgbClr val="038BE7"/>
                  </a:gs>
                </a:gsLst>
                <a:lin ang="5400000"/>
              </a:gradFill>
              <a:ln w="38100">
                <a:solidFill>
                  <a:srgbClr val="1884CD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51" name="Straight Connector 150"/>
              <p:cNvCxnSpPr>
                <a:cxnSpLocks noChangeShapeType="1"/>
                <a:stCxn id="150" idx="0"/>
                <a:endCxn id="150" idx="2"/>
              </p:cNvCxnSpPr>
              <p:nvPr/>
            </p:nvCxnSpPr>
            <p:spPr bwMode="auto">
              <a:xfrm>
                <a:off x="9148700" y="4846711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52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9785686" y="4832650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53" name="Straight Connector 152"/>
              <p:cNvCxnSpPr>
                <a:cxnSpLocks noChangeShapeType="1"/>
              </p:cNvCxnSpPr>
              <p:nvPr/>
            </p:nvCxnSpPr>
            <p:spPr bwMode="auto">
              <a:xfrm>
                <a:off x="8548565" y="4857257"/>
                <a:ext cx="0" cy="629248"/>
              </a:xfrm>
              <a:prstGeom prst="line">
                <a:avLst/>
              </a:prstGeom>
              <a:noFill/>
              <a:ln w="38100">
                <a:solidFill>
                  <a:srgbClr val="1884CD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cxnSp>
          <p:nvCxnSpPr>
            <p:cNvPr id="155" name="Straight Arrow Connector 154"/>
            <p:cNvCxnSpPr>
              <a:stCxn id="135" idx="2"/>
              <a:endCxn id="150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3" name="Rounded Rectangular Callout 162"/>
          <p:cNvSpPr/>
          <p:nvPr/>
        </p:nvSpPr>
        <p:spPr>
          <a:xfrm>
            <a:off x="2932936" y="2667139"/>
            <a:ext cx="8417907" cy="533261"/>
          </a:xfrm>
          <a:prstGeom prst="wedgeRoundRectCallout">
            <a:avLst>
              <a:gd name="adj1" fmla="val -33903"/>
              <a:gd name="adj2" fmla="val -10520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  <a:cs typeface="Calibri"/>
              </a:rPr>
              <a:t>transformation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: modify data in one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 to create another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65" name="Rounded Rectangular Callout 164"/>
          <p:cNvSpPr/>
          <p:nvPr/>
        </p:nvSpPr>
        <p:spPr>
          <a:xfrm>
            <a:off x="494218" y="2667139"/>
            <a:ext cx="1942594" cy="533261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DStream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7" name="Rounded Rectangular Callout 166"/>
          <p:cNvSpPr/>
          <p:nvPr/>
        </p:nvSpPr>
        <p:spPr>
          <a:xfrm>
            <a:off x="8760718" y="5143054"/>
            <a:ext cx="2590125" cy="685621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new RDDs created for every batch </a:t>
            </a:r>
          </a:p>
        </p:txBody>
      </p:sp>
      <p:grpSp>
        <p:nvGrpSpPr>
          <p:cNvPr id="20489" name="Group 2"/>
          <p:cNvGrpSpPr>
            <a:grpSpLocks/>
          </p:cNvGrpSpPr>
          <p:nvPr/>
        </p:nvGrpSpPr>
        <p:grpSpPr bwMode="auto">
          <a:xfrm>
            <a:off x="1561693" y="3269498"/>
            <a:ext cx="8341727" cy="1683105"/>
            <a:chOff x="3124200" y="6538913"/>
            <a:chExt cx="16687800" cy="3367087"/>
          </a:xfrm>
        </p:grpSpPr>
        <p:sp>
          <p:nvSpPr>
            <p:cNvPr id="160" name="Rectangle 159"/>
            <p:cNvSpPr/>
            <p:nvPr/>
          </p:nvSpPr>
          <p:spPr bwMode="auto">
            <a:xfrm>
              <a:off x="5181600" y="7467600"/>
              <a:ext cx="3505200" cy="2438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47000">
                  <a:schemeClr val="bg1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7788275" y="8039100"/>
              <a:ext cx="2225675" cy="592138"/>
              <a:chOff x="7918600" y="4832650"/>
              <a:chExt cx="2458447" cy="653855"/>
            </a:xfrm>
          </p:grpSpPr>
          <p:sp>
            <p:nvSpPr>
              <p:cNvPr id="9" name="Alternate Process 8"/>
              <p:cNvSpPr>
                <a:spLocks noChangeArrowheads="1"/>
              </p:cNvSpPr>
              <p:nvPr/>
            </p:nvSpPr>
            <p:spPr bwMode="auto"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38100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0" name="Straight Connector 9"/>
              <p:cNvCxnSpPr>
                <a:cxnSpLocks noChangeShapeType="1"/>
                <a:stCxn id="9" idx="0"/>
                <a:endCxn id="9" idx="2"/>
              </p:cNvCxnSpPr>
              <p:nvPr/>
            </p:nvCxnSpPr>
            <p:spPr bwMode="auto">
              <a:xfrm>
                <a:off x="9147824" y="4846674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9784354" y="4832650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8548117" y="4857191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grpSp>
          <p:nvGrpSpPr>
            <p:cNvPr id="20493" name="Group 12"/>
            <p:cNvGrpSpPr>
              <a:grpSpLocks/>
            </p:cNvGrpSpPr>
            <p:nvPr/>
          </p:nvGrpSpPr>
          <p:grpSpPr bwMode="auto">
            <a:xfrm>
              <a:off x="7646988" y="8742363"/>
              <a:ext cx="2614612" cy="760412"/>
              <a:chOff x="7762239" y="5609988"/>
              <a:chExt cx="2889827" cy="840669"/>
            </a:xfrm>
          </p:grpSpPr>
          <p:pic>
            <p:nvPicPr>
              <p:cNvPr id="20520" name="Picture 13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1" name="Picture 14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2" name="Picture 1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3" name="Picture 16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4" name="Group 103"/>
            <p:cNvGrpSpPr>
              <a:grpSpLocks/>
            </p:cNvGrpSpPr>
            <p:nvPr/>
          </p:nvGrpSpPr>
          <p:grpSpPr bwMode="auto">
            <a:xfrm>
              <a:off x="7620000" y="6538913"/>
              <a:ext cx="12192000" cy="1033462"/>
              <a:chOff x="3523416" y="4511948"/>
              <a:chExt cx="1861716" cy="322227"/>
            </a:xfrm>
          </p:grpSpPr>
          <p:sp>
            <p:nvSpPr>
              <p:cNvPr id="105" name="Right Arrow 104"/>
              <p:cNvSpPr>
                <a:spLocks noChangeArrowheads="1"/>
              </p:cNvSpPr>
              <p:nvPr/>
            </p:nvSpPr>
            <p:spPr bwMode="auto">
              <a:xfrm>
                <a:off x="5122601" y="4511948"/>
                <a:ext cx="262531" cy="32222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9525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kern="0">
                  <a:latin typeface="Calibri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4055750" y="4600053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9525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kern="0" dirty="0">
                    <a:latin typeface="Calibri"/>
                  </a:rPr>
                  <a:t>batch @ t+1</a:t>
                </a: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3523416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9525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kern="0" dirty="0">
                    <a:latin typeface="Calibri"/>
                  </a:rPr>
                  <a:t>b</a:t>
                </a:r>
                <a:r>
                  <a:rPr lang="en-US" sz="1800" kern="0" dirty="0" err="1">
                    <a:latin typeface="Calibri"/>
                  </a:rPr>
                  <a:t>atch</a:t>
                </a:r>
                <a:r>
                  <a:rPr lang="en-US" sz="1800" kern="0" dirty="0">
                    <a:latin typeface="Calibri"/>
                  </a:rPr>
                  <a:t> @ t</a:t>
                </a: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4587600" y="4603518"/>
                <a:ext cx="408705" cy="155421"/>
              </a:xfrm>
              <a:prstGeom prst="rect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9525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800" kern="0" dirty="0">
                    <a:latin typeface="Calibri"/>
                  </a:rPr>
                  <a:t>batch @ t+2</a:t>
                </a:r>
              </a:p>
            </p:txBody>
          </p:sp>
        </p:grpSp>
        <p:grpSp>
          <p:nvGrpSpPr>
            <p:cNvPr id="20495" name="Group 111"/>
            <p:cNvGrpSpPr>
              <a:grpSpLocks/>
            </p:cNvGrpSpPr>
            <p:nvPr/>
          </p:nvGrpSpPr>
          <p:grpSpPr bwMode="auto">
            <a:xfrm>
              <a:off x="11304588" y="8039100"/>
              <a:ext cx="2225675" cy="592138"/>
              <a:chOff x="7918600" y="4832650"/>
              <a:chExt cx="2458447" cy="653855"/>
            </a:xfrm>
          </p:grpSpPr>
          <p:sp>
            <p:nvSpPr>
              <p:cNvPr id="113" name="Alternate Process 112"/>
              <p:cNvSpPr>
                <a:spLocks noChangeArrowheads="1"/>
              </p:cNvSpPr>
              <p:nvPr/>
            </p:nvSpPr>
            <p:spPr bwMode="auto"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38100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14" name="Straight Connector 113"/>
              <p:cNvCxnSpPr>
                <a:cxnSpLocks noChangeShapeType="1"/>
                <a:stCxn id="113" idx="0"/>
                <a:endCxn id="113" idx="2"/>
              </p:cNvCxnSpPr>
              <p:nvPr/>
            </p:nvCxnSpPr>
            <p:spPr bwMode="auto">
              <a:xfrm>
                <a:off x="9147823" y="4846674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15" name="Straight Connector 114"/>
              <p:cNvCxnSpPr>
                <a:cxnSpLocks noChangeShapeType="1"/>
              </p:cNvCxnSpPr>
              <p:nvPr/>
            </p:nvCxnSpPr>
            <p:spPr bwMode="auto">
              <a:xfrm>
                <a:off x="9784354" y="4832650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16" name="Straight Connector 115"/>
              <p:cNvCxnSpPr>
                <a:cxnSpLocks noChangeShapeType="1"/>
              </p:cNvCxnSpPr>
              <p:nvPr/>
            </p:nvCxnSpPr>
            <p:spPr bwMode="auto">
              <a:xfrm>
                <a:off x="8548116" y="4857191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grpSp>
          <p:nvGrpSpPr>
            <p:cNvPr id="20496" name="Group 116"/>
            <p:cNvGrpSpPr>
              <a:grpSpLocks/>
            </p:cNvGrpSpPr>
            <p:nvPr/>
          </p:nvGrpSpPr>
          <p:grpSpPr bwMode="auto">
            <a:xfrm>
              <a:off x="1116330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508" name="Picture 117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9" name="Picture 11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0" name="Picture 11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1" name="Picture 12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7" name="Group 133"/>
            <p:cNvGrpSpPr>
              <a:grpSpLocks/>
            </p:cNvGrpSpPr>
            <p:nvPr/>
          </p:nvGrpSpPr>
          <p:grpSpPr bwMode="auto">
            <a:xfrm>
              <a:off x="14752638" y="8039100"/>
              <a:ext cx="2224087" cy="592138"/>
              <a:chOff x="7918600" y="4832650"/>
              <a:chExt cx="2458447" cy="653855"/>
            </a:xfrm>
          </p:grpSpPr>
          <p:sp>
            <p:nvSpPr>
              <p:cNvPr id="135" name="Alternate Process 134"/>
              <p:cNvSpPr>
                <a:spLocks noChangeArrowheads="1"/>
              </p:cNvSpPr>
              <p:nvPr/>
            </p:nvSpPr>
            <p:spPr bwMode="auto">
              <a:xfrm>
                <a:off x="7918600" y="4846674"/>
                <a:ext cx="2458447" cy="629314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A0F2DE"/>
                  </a:gs>
                  <a:gs pos="100000">
                    <a:srgbClr val="1BAD94"/>
                  </a:gs>
                </a:gsLst>
                <a:lin ang="5400000"/>
              </a:gradFill>
              <a:ln w="38100">
                <a:solidFill>
                  <a:srgbClr val="289B88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  <a:latin typeface="+mj-lt"/>
                </a:endParaRPr>
              </a:p>
            </p:txBody>
          </p:sp>
          <p:cxnSp>
            <p:nvCxnSpPr>
              <p:cNvPr id="136" name="Straight Connector 135"/>
              <p:cNvCxnSpPr>
                <a:cxnSpLocks noChangeShapeType="1"/>
                <a:stCxn id="135" idx="0"/>
                <a:endCxn id="135" idx="2"/>
              </p:cNvCxnSpPr>
              <p:nvPr/>
            </p:nvCxnSpPr>
            <p:spPr bwMode="auto">
              <a:xfrm>
                <a:off x="9148701" y="4846674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37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9785687" y="4832650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  <p:cxnSp>
            <p:nvCxnSpPr>
              <p:cNvPr id="138" name="Straight Connector 137"/>
              <p:cNvCxnSpPr>
                <a:cxnSpLocks noChangeShapeType="1"/>
              </p:cNvCxnSpPr>
              <p:nvPr/>
            </p:nvCxnSpPr>
            <p:spPr bwMode="auto">
              <a:xfrm>
                <a:off x="8548566" y="4857191"/>
                <a:ext cx="0" cy="629314"/>
              </a:xfrm>
              <a:prstGeom prst="line">
                <a:avLst/>
              </a:prstGeom>
              <a:noFill/>
              <a:ln w="38100">
                <a:solidFill>
                  <a:srgbClr val="289B88"/>
                </a:solidFill>
                <a:round/>
                <a:headEnd/>
                <a:tailEnd type="none" w="sm" len="med"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</p:cxnSp>
        </p:grpSp>
        <p:grpSp>
          <p:nvGrpSpPr>
            <p:cNvPr id="20498" name="Group 138"/>
            <p:cNvGrpSpPr>
              <a:grpSpLocks/>
            </p:cNvGrpSpPr>
            <p:nvPr/>
          </p:nvGrpSpPr>
          <p:grpSpPr bwMode="auto">
            <a:xfrm>
              <a:off x="14611350" y="8742363"/>
              <a:ext cx="2614613" cy="760412"/>
              <a:chOff x="7762239" y="5609988"/>
              <a:chExt cx="2889827" cy="840669"/>
            </a:xfrm>
          </p:grpSpPr>
          <p:pic>
            <p:nvPicPr>
              <p:cNvPr id="20500" name="Picture 139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2239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1" name="Picture 140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349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2" name="Picture 141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2287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3" name="Picture 142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061" y="5609988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9" name="Rectangle 155"/>
            <p:cNvSpPr>
              <a:spLocks noChangeArrowheads="1"/>
            </p:cNvSpPr>
            <p:nvPr/>
          </p:nvSpPr>
          <p:spPr bwMode="auto">
            <a:xfrm>
              <a:off x="3124200" y="7917358"/>
              <a:ext cx="5029200" cy="8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Calibri" panose="020F0502020204030204" pitchFamily="34" charset="0"/>
                </a:rPr>
                <a:t>tweets DStream</a:t>
              </a:r>
            </a:p>
          </p:txBody>
        </p:sp>
      </p:grpSp>
      <p:sp>
        <p:nvSpPr>
          <p:cNvPr id="86" name="Rectangle 155"/>
          <p:cNvSpPr>
            <a:spLocks noChangeArrowheads="1"/>
          </p:cNvSpPr>
          <p:nvPr/>
        </p:nvSpPr>
        <p:spPr bwMode="auto">
          <a:xfrm>
            <a:off x="1561693" y="5104963"/>
            <a:ext cx="2513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200">
                <a:latin typeface="Calibri" panose="020F0502020204030204" pitchFamily="34" charset="0"/>
              </a:rPr>
              <a:t>hashTags Dstream</a:t>
            </a:r>
          </a:p>
          <a:p>
            <a:pPr eaLnBrk="1" hangingPunct="1"/>
            <a:r>
              <a:rPr lang="en-US" altLang="en-US" sz="1800">
                <a:latin typeface="Calibri" panose="020F0502020204030204" pitchFamily="34" charset="0"/>
              </a:rPr>
              <a:t>[#cat, #dog, … ]</a:t>
            </a:r>
          </a:p>
        </p:txBody>
      </p:sp>
    </p:spTree>
    <p:extLst>
      <p:ext uri="{BB962C8B-B14F-4D97-AF65-F5344CB8AC3E}">
        <p14:creationId xmlns:p14="http://schemas.microsoft.com/office/powerpoint/2010/main" val="39196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5" grpId="0" animBg="1"/>
      <p:bldP spid="167" grpId="0" animBg="1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1 – Get hashtags from Twitter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2" y="1600200"/>
            <a:ext cx="10666729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val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 tweets =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ssc.twitterStream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  <a:sym typeface="Arial" charset="0"/>
              </a:rPr>
              <a:t>(&lt;Twitter username&gt;, &lt;Twitter password&gt;)</a:t>
            </a:r>
          </a:p>
          <a:p>
            <a:pPr marL="0" indent="0">
              <a:buNone/>
              <a:defRPr/>
            </a:pPr>
            <a:r>
              <a:rPr lang="en-US" sz="1800" dirty="0" err="1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val</a:t>
            </a:r>
            <a:r>
              <a:rPr lang="en-US" sz="1800" dirty="0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hashTags</a:t>
            </a:r>
            <a:r>
              <a:rPr lang="en-US" sz="1800" dirty="0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 = </a:t>
            </a:r>
            <a:r>
              <a:rPr lang="en-US" sz="1800" dirty="0" err="1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tweets.flatMap</a:t>
            </a:r>
            <a:r>
              <a:rPr lang="en-US" sz="1800" dirty="0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 (status =&gt; </a:t>
            </a:r>
            <a:r>
              <a:rPr lang="en-US" sz="1800" dirty="0" err="1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getTags</a:t>
            </a:r>
            <a:r>
              <a:rPr lang="en-US" sz="1800" dirty="0">
                <a:solidFill>
                  <a:srgbClr val="7F7F7F"/>
                </a:solidFill>
                <a:latin typeface="Consolas"/>
                <a:cs typeface="Consolas"/>
                <a:sym typeface="Arial" charset="0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800" dirty="0" err="1">
                <a:solidFill>
                  <a:schemeClr val="accent3"/>
                </a:solidFill>
                <a:latin typeface="Consolas"/>
                <a:cs typeface="Consolas"/>
                <a:sym typeface="Arial" charset="0"/>
              </a:rPr>
              <a:t>hashTags</a:t>
            </a:r>
            <a:r>
              <a:rPr lang="en-US" sz="1800" dirty="0" err="1">
                <a:latin typeface="Consolas"/>
                <a:cs typeface="Consolas"/>
                <a:sym typeface="Arial" charset="0"/>
              </a:rPr>
              <a:t>.</a:t>
            </a:r>
            <a:r>
              <a:rPr lang="en-US" sz="1800" dirty="0" err="1">
                <a:solidFill>
                  <a:schemeClr val="accent1"/>
                </a:solidFill>
                <a:latin typeface="Consolas"/>
                <a:cs typeface="Consolas"/>
                <a:sym typeface="Arial" charset="0"/>
              </a:rPr>
              <a:t>saveAsHadoopFiles</a:t>
            </a:r>
            <a:r>
              <a:rPr lang="en-US" sz="1800" dirty="0">
                <a:latin typeface="Consolas"/>
                <a:cs typeface="Consolas"/>
                <a:sym typeface="Arial" charset="0"/>
              </a:rPr>
              <a:t>("</a:t>
            </a:r>
            <a:r>
              <a:rPr lang="en-US" sz="1800" dirty="0" err="1">
                <a:latin typeface="Consolas"/>
                <a:cs typeface="Consolas"/>
                <a:sym typeface="Arial" charset="0"/>
              </a:rPr>
              <a:t>hdfs</a:t>
            </a:r>
            <a:r>
              <a:rPr lang="en-US" sz="1800" dirty="0">
                <a:latin typeface="Consolas"/>
                <a:cs typeface="Consolas"/>
                <a:sym typeface="Arial" charset="0"/>
              </a:rPr>
              <a:t>://...")</a:t>
            </a:r>
          </a:p>
          <a:p>
            <a:pPr marL="0" indent="0">
              <a:buNone/>
              <a:defRPr/>
            </a:pPr>
            <a:endParaRPr lang="en-US" sz="2999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endParaRPr lang="en-US" sz="2400" dirty="0">
              <a:sym typeface="Arial" charset="0"/>
            </a:endParaRPr>
          </a:p>
        </p:txBody>
      </p:sp>
      <p:sp>
        <p:nvSpPr>
          <p:cNvPr id="164" name="Rounded Rectangular Callout 163"/>
          <p:cNvSpPr/>
          <p:nvPr/>
        </p:nvSpPr>
        <p:spPr>
          <a:xfrm>
            <a:off x="3582848" y="2885820"/>
            <a:ext cx="6361043" cy="571351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00"/>
                </a:solidFill>
                <a:latin typeface="Calibri"/>
                <a:cs typeface="Calibri"/>
              </a:rPr>
              <a:t>output operation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: to push data to external storage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3893123" y="3809901"/>
            <a:ext cx="1112548" cy="295992"/>
            <a:chOff x="7918600" y="4832650"/>
            <a:chExt cx="2458447" cy="653855"/>
          </a:xfrm>
        </p:grpSpPr>
        <p:sp>
          <p:nvSpPr>
            <p:cNvPr id="9" name="Alternate Process 8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0" name="Straight Connector 9"/>
            <p:cNvCxnSpPr>
              <a:cxnSpLocks noChangeShapeType="1"/>
              <a:stCxn id="9" idx="0"/>
              <a:endCxn id="9" idx="2"/>
            </p:cNvCxnSpPr>
            <p:nvPr/>
          </p:nvCxnSpPr>
          <p:spPr bwMode="auto">
            <a:xfrm>
              <a:off x="9147824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9784354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8548117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3882807" y="4599477"/>
            <a:ext cx="1111754" cy="295991"/>
            <a:chOff x="7918600" y="4832650"/>
            <a:chExt cx="2458447" cy="653855"/>
          </a:xfrm>
        </p:grpSpPr>
        <p:sp>
          <p:nvSpPr>
            <p:cNvPr id="25" name="Alternate Process 24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86C5FF"/>
                </a:gs>
                <a:gs pos="100000">
                  <a:srgbClr val="038BE7"/>
                </a:gs>
              </a:gsLst>
              <a:lin ang="5400000"/>
            </a:gradFill>
            <a:ln w="38100">
              <a:solidFill>
                <a:srgbClr val="1884C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26" name="Straight Connector 25"/>
            <p:cNvCxnSpPr>
              <a:cxnSpLocks noChangeShapeType="1"/>
              <a:stCxn id="25" idx="0"/>
              <a:endCxn id="25" idx="2"/>
            </p:cNvCxnSpPr>
            <p:nvPr/>
          </p:nvCxnSpPr>
          <p:spPr bwMode="auto">
            <a:xfrm>
              <a:off x="9148701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9785687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8548566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sp>
        <p:nvSpPr>
          <p:cNvPr id="63" name="TextBox 62"/>
          <p:cNvSpPr txBox="1"/>
          <p:nvPr/>
        </p:nvSpPr>
        <p:spPr bwMode="auto">
          <a:xfrm>
            <a:off x="4426384" y="4247937"/>
            <a:ext cx="815763" cy="49244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prstClr val="black"/>
                </a:solidFill>
                <a:latin typeface="+mj-lt"/>
                <a:ea typeface="ヒラギノ角ゴ ProN W3" charset="0"/>
                <a:cs typeface="Tw Cen MT"/>
              </a:rPr>
              <a:t>flatMap</a:t>
            </a:r>
            <a:endParaRPr lang="en-US" sz="1600" dirty="0">
              <a:solidFill>
                <a:prstClr val="black"/>
              </a:solidFill>
              <a:latin typeface="+mj-lt"/>
              <a:ea typeface="ヒラギノ角ゴ ProN W3" charset="0"/>
              <a:cs typeface="Tw Cen MT"/>
            </a:endParaRPr>
          </a:p>
        </p:txBody>
      </p:sp>
      <p:cxnSp>
        <p:nvCxnSpPr>
          <p:cNvPr id="109" name="Straight Arrow Connector 108"/>
          <p:cNvCxnSpPr>
            <a:stCxn id="9" idx="2"/>
            <a:endCxn id="25" idx="0"/>
          </p:cNvCxnSpPr>
          <p:nvPr/>
        </p:nvCxnSpPr>
        <p:spPr bwMode="auto">
          <a:xfrm flipH="1">
            <a:off x="4438287" y="4101132"/>
            <a:ext cx="11110" cy="50548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2" name="Group 111"/>
          <p:cNvGrpSpPr>
            <a:grpSpLocks/>
          </p:cNvGrpSpPr>
          <p:nvPr/>
        </p:nvGrpSpPr>
        <p:grpSpPr bwMode="auto">
          <a:xfrm>
            <a:off x="5650822" y="3809901"/>
            <a:ext cx="1112548" cy="295992"/>
            <a:chOff x="7918600" y="4832650"/>
            <a:chExt cx="2458447" cy="653855"/>
          </a:xfrm>
        </p:grpSpPr>
        <p:sp>
          <p:nvSpPr>
            <p:cNvPr id="113" name="Alternate Process 112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14" name="Straight Connector 113"/>
            <p:cNvCxnSpPr>
              <a:cxnSpLocks noChangeShapeType="1"/>
              <a:stCxn id="113" idx="0"/>
              <a:endCxn id="113" idx="2"/>
            </p:cNvCxnSpPr>
            <p:nvPr/>
          </p:nvCxnSpPr>
          <p:spPr bwMode="auto">
            <a:xfrm>
              <a:off x="9147823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15" name="Straight Connector 114"/>
            <p:cNvCxnSpPr>
              <a:cxnSpLocks noChangeShapeType="1"/>
            </p:cNvCxnSpPr>
            <p:nvPr/>
          </p:nvCxnSpPr>
          <p:spPr bwMode="auto">
            <a:xfrm>
              <a:off x="9784354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16" name="Straight Connector 115"/>
            <p:cNvCxnSpPr>
              <a:cxnSpLocks noChangeShapeType="1"/>
            </p:cNvCxnSpPr>
            <p:nvPr/>
          </p:nvCxnSpPr>
          <p:spPr bwMode="auto">
            <a:xfrm>
              <a:off x="8548116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pSp>
        <p:nvGrpSpPr>
          <p:cNvPr id="21513" name="Group 126"/>
          <p:cNvGrpSpPr>
            <a:grpSpLocks/>
          </p:cNvGrpSpPr>
          <p:nvPr/>
        </p:nvGrpSpPr>
        <p:grpSpPr bwMode="auto">
          <a:xfrm>
            <a:off x="5640505" y="4599477"/>
            <a:ext cx="1111754" cy="295991"/>
            <a:chOff x="7918600" y="4832650"/>
            <a:chExt cx="2458447" cy="653855"/>
          </a:xfrm>
        </p:grpSpPr>
        <p:sp>
          <p:nvSpPr>
            <p:cNvPr id="128" name="Alternate Process 127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86C5FF"/>
                </a:gs>
                <a:gs pos="100000">
                  <a:srgbClr val="038BE7"/>
                </a:gs>
              </a:gsLst>
              <a:lin ang="5400000"/>
            </a:gradFill>
            <a:ln w="38100">
              <a:solidFill>
                <a:srgbClr val="1884C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29" name="Straight Connector 128"/>
            <p:cNvCxnSpPr>
              <a:cxnSpLocks noChangeShapeType="1"/>
              <a:stCxn id="128" idx="0"/>
              <a:endCxn id="128" idx="2"/>
            </p:cNvCxnSpPr>
            <p:nvPr/>
          </p:nvCxnSpPr>
          <p:spPr bwMode="auto">
            <a:xfrm>
              <a:off x="9148701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>
              <a:off x="9785686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31" name="Straight Connector 130"/>
            <p:cNvCxnSpPr>
              <a:cxnSpLocks noChangeShapeType="1"/>
            </p:cNvCxnSpPr>
            <p:nvPr/>
          </p:nvCxnSpPr>
          <p:spPr bwMode="auto">
            <a:xfrm>
              <a:off x="8548566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sp>
        <p:nvSpPr>
          <p:cNvPr id="132" name="TextBox 131"/>
          <p:cNvSpPr txBox="1"/>
          <p:nvPr/>
        </p:nvSpPr>
        <p:spPr bwMode="auto">
          <a:xfrm>
            <a:off x="6184082" y="4247937"/>
            <a:ext cx="815763" cy="49244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prstClr val="black"/>
                </a:solidFill>
                <a:latin typeface="+mj-lt"/>
                <a:ea typeface="ヒラギノ角ゴ ProN W3" charset="0"/>
                <a:cs typeface="Tw Cen MT"/>
              </a:rPr>
              <a:t>flatMap</a:t>
            </a:r>
            <a:endParaRPr lang="en-US" sz="1600" dirty="0">
              <a:solidFill>
                <a:prstClr val="black"/>
              </a:solidFill>
              <a:latin typeface="+mj-lt"/>
              <a:ea typeface="ヒラギノ角ゴ ProN W3" charset="0"/>
              <a:cs typeface="Tw Cen MT"/>
            </a:endParaRPr>
          </a:p>
        </p:txBody>
      </p:sp>
      <p:cxnSp>
        <p:nvCxnSpPr>
          <p:cNvPr id="133" name="Straight Arrow Connector 132"/>
          <p:cNvCxnSpPr>
            <a:stCxn id="113" idx="2"/>
            <a:endCxn id="128" idx="0"/>
          </p:cNvCxnSpPr>
          <p:nvPr/>
        </p:nvCxnSpPr>
        <p:spPr bwMode="auto">
          <a:xfrm flipH="1">
            <a:off x="6195986" y="4101132"/>
            <a:ext cx="11110" cy="50548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6" name="Group 133"/>
          <p:cNvGrpSpPr>
            <a:grpSpLocks/>
          </p:cNvGrpSpPr>
          <p:nvPr/>
        </p:nvGrpSpPr>
        <p:grpSpPr bwMode="auto">
          <a:xfrm>
            <a:off x="7374398" y="3809901"/>
            <a:ext cx="1111754" cy="295992"/>
            <a:chOff x="7918600" y="4832650"/>
            <a:chExt cx="2458447" cy="653855"/>
          </a:xfrm>
        </p:grpSpPr>
        <p:sp>
          <p:nvSpPr>
            <p:cNvPr id="135" name="Alternate Process 134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38100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36" name="Straight Connector 135"/>
            <p:cNvCxnSpPr>
              <a:cxnSpLocks noChangeShapeType="1"/>
              <a:stCxn id="135" idx="0"/>
              <a:endCxn id="135" idx="2"/>
            </p:cNvCxnSpPr>
            <p:nvPr/>
          </p:nvCxnSpPr>
          <p:spPr bwMode="auto">
            <a:xfrm>
              <a:off x="9148701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37" name="Straight Connector 136"/>
            <p:cNvCxnSpPr>
              <a:cxnSpLocks noChangeShapeType="1"/>
            </p:cNvCxnSpPr>
            <p:nvPr/>
          </p:nvCxnSpPr>
          <p:spPr bwMode="auto">
            <a:xfrm>
              <a:off x="9785687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38" name="Straight Connector 137"/>
            <p:cNvCxnSpPr>
              <a:cxnSpLocks noChangeShapeType="1"/>
            </p:cNvCxnSpPr>
            <p:nvPr/>
          </p:nvCxnSpPr>
          <p:spPr bwMode="auto">
            <a:xfrm>
              <a:off x="8548566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289B88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grpSp>
        <p:nvGrpSpPr>
          <p:cNvPr id="21517" name="Group 148"/>
          <p:cNvGrpSpPr>
            <a:grpSpLocks/>
          </p:cNvGrpSpPr>
          <p:nvPr/>
        </p:nvGrpSpPr>
        <p:grpSpPr bwMode="auto">
          <a:xfrm>
            <a:off x="7363288" y="4599477"/>
            <a:ext cx="1111754" cy="295991"/>
            <a:chOff x="7918600" y="4832650"/>
            <a:chExt cx="2458447" cy="653855"/>
          </a:xfrm>
        </p:grpSpPr>
        <p:sp>
          <p:nvSpPr>
            <p:cNvPr id="150" name="Alternate Process 149"/>
            <p:cNvSpPr>
              <a:spLocks noChangeArrowheads="1"/>
            </p:cNvSpPr>
            <p:nvPr/>
          </p:nvSpPr>
          <p:spPr bwMode="auto">
            <a:xfrm>
              <a:off x="7918600" y="4846674"/>
              <a:ext cx="2458447" cy="629314"/>
            </a:xfrm>
            <a:prstGeom prst="flowChartAlternateProcess">
              <a:avLst/>
            </a:prstGeom>
            <a:gradFill rotWithShape="1">
              <a:gsLst>
                <a:gs pos="0">
                  <a:srgbClr val="86C5FF"/>
                </a:gs>
                <a:gs pos="100000">
                  <a:srgbClr val="038BE7"/>
                </a:gs>
              </a:gsLst>
              <a:lin ang="5400000"/>
            </a:gradFill>
            <a:ln w="38100">
              <a:solidFill>
                <a:srgbClr val="1884C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prstClr val="black"/>
                </a:solidFill>
                <a:latin typeface="+mj-lt"/>
              </a:endParaRPr>
            </a:p>
          </p:txBody>
        </p:sp>
        <p:cxnSp>
          <p:nvCxnSpPr>
            <p:cNvPr id="151" name="Straight Connector 150"/>
            <p:cNvCxnSpPr>
              <a:cxnSpLocks noChangeShapeType="1"/>
              <a:stCxn id="150" idx="0"/>
              <a:endCxn id="150" idx="2"/>
            </p:cNvCxnSpPr>
            <p:nvPr/>
          </p:nvCxnSpPr>
          <p:spPr bwMode="auto">
            <a:xfrm>
              <a:off x="9148701" y="4846674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52" name="Straight Connector 151"/>
            <p:cNvCxnSpPr>
              <a:cxnSpLocks noChangeShapeType="1"/>
            </p:cNvCxnSpPr>
            <p:nvPr/>
          </p:nvCxnSpPr>
          <p:spPr bwMode="auto">
            <a:xfrm>
              <a:off x="9785687" y="4832650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  <p:cxnSp>
          <p:nvCxnSpPr>
            <p:cNvPr id="153" name="Straight Connector 152"/>
            <p:cNvCxnSpPr>
              <a:cxnSpLocks noChangeShapeType="1"/>
            </p:cNvCxnSpPr>
            <p:nvPr/>
          </p:nvCxnSpPr>
          <p:spPr bwMode="auto">
            <a:xfrm>
              <a:off x="8548566" y="4857191"/>
              <a:ext cx="0" cy="629314"/>
            </a:xfrm>
            <a:prstGeom prst="line">
              <a:avLst/>
            </a:prstGeom>
            <a:noFill/>
            <a:ln w="38100">
              <a:solidFill>
                <a:srgbClr val="1884CD"/>
              </a:solidFill>
              <a:round/>
              <a:headEnd/>
              <a:tailEnd type="none" w="sm" len="med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</p:cxnSp>
      </p:grpSp>
      <p:sp>
        <p:nvSpPr>
          <p:cNvPr id="154" name="TextBox 153"/>
          <p:cNvSpPr txBox="1"/>
          <p:nvPr/>
        </p:nvSpPr>
        <p:spPr bwMode="auto">
          <a:xfrm>
            <a:off x="7906865" y="4247937"/>
            <a:ext cx="815763" cy="492443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prstClr val="black"/>
                </a:solidFill>
                <a:latin typeface="+mj-lt"/>
                <a:ea typeface="ヒラギノ角ゴ ProN W3" charset="0"/>
                <a:cs typeface="Tw Cen MT"/>
              </a:rPr>
              <a:t>flatMap</a:t>
            </a:r>
            <a:endParaRPr lang="en-US" sz="1600" dirty="0">
              <a:solidFill>
                <a:prstClr val="black"/>
              </a:solidFill>
              <a:latin typeface="+mj-lt"/>
              <a:ea typeface="ヒラギノ角ゴ ProN W3" charset="0"/>
              <a:cs typeface="Tw Cen MT"/>
            </a:endParaRPr>
          </a:p>
        </p:txBody>
      </p:sp>
      <p:cxnSp>
        <p:nvCxnSpPr>
          <p:cNvPr id="155" name="Straight Arrow Connector 154"/>
          <p:cNvCxnSpPr>
            <a:stCxn id="135" idx="2"/>
            <a:endCxn id="150" idx="0"/>
          </p:cNvCxnSpPr>
          <p:nvPr/>
        </p:nvCxnSpPr>
        <p:spPr bwMode="auto">
          <a:xfrm flipH="1">
            <a:off x="7919562" y="4101132"/>
            <a:ext cx="10316" cy="505487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999458" y="4901023"/>
            <a:ext cx="4600964" cy="1138734"/>
            <a:chOff x="8001000" y="9802813"/>
            <a:chExt cx="9204325" cy="2278062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530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400" y="10820400"/>
              <a:ext cx="1752600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610601" y="9947275"/>
              <a:ext cx="1631951" cy="49257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+mj-lt"/>
                  <a:ea typeface="ヒラギノ角ゴ ProN W3" charset="0"/>
                  <a:cs typeface="Tw Cen MT"/>
                </a:rPr>
                <a:t>save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2126912" y="9947275"/>
              <a:ext cx="1630363" cy="49257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+mj-lt"/>
                  <a:ea typeface="ヒラギノ角ゴ ProN W3" charset="0"/>
                  <a:cs typeface="Tw Cen MT"/>
                </a:rPr>
                <a:t>save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5573374" y="9947275"/>
              <a:ext cx="1631951" cy="49257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+mj-lt"/>
                  <a:ea typeface="ヒラギノ角ゴ ProN W3" charset="0"/>
                  <a:cs typeface="Tw Cen MT"/>
                </a:rPr>
                <a:t>save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5513539" y="3517084"/>
            <a:ext cx="1337914" cy="249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kern="0" dirty="0">
                <a:solidFill>
                  <a:schemeClr val="tx1"/>
                </a:solidFill>
                <a:latin typeface="Calibri"/>
              </a:rPr>
              <a:t>batch @ t+1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770917" y="3522638"/>
            <a:ext cx="1337914" cy="249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kern="0" dirty="0">
                <a:solidFill>
                  <a:schemeClr val="tx1"/>
                </a:solidFill>
                <a:latin typeface="Calibri"/>
              </a:rPr>
              <a:t>b</a:t>
            </a:r>
            <a:r>
              <a:rPr lang="en-US" sz="1800" kern="0" dirty="0" err="1">
                <a:solidFill>
                  <a:schemeClr val="tx1"/>
                </a:solidFill>
                <a:latin typeface="Calibri"/>
              </a:rPr>
              <a:t>atch</a:t>
            </a:r>
            <a:r>
              <a:rPr lang="en-US" sz="1800" kern="0" dirty="0">
                <a:solidFill>
                  <a:schemeClr val="tx1"/>
                </a:solidFill>
                <a:latin typeface="Calibri"/>
              </a:rPr>
              <a:t> @ t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254573" y="3522638"/>
            <a:ext cx="1337914" cy="249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kern="0" dirty="0">
                <a:solidFill>
                  <a:schemeClr val="tx1"/>
                </a:solidFill>
                <a:latin typeface="Calibri"/>
              </a:rPr>
              <a:t>batch @ t+2</a:t>
            </a:r>
          </a:p>
        </p:txBody>
      </p:sp>
      <p:sp>
        <p:nvSpPr>
          <p:cNvPr id="21524" name="Rectangle 155"/>
          <p:cNvSpPr>
            <a:spLocks noChangeArrowheads="1"/>
          </p:cNvSpPr>
          <p:nvPr/>
        </p:nvSpPr>
        <p:spPr bwMode="auto">
          <a:xfrm>
            <a:off x="990342" y="3733721"/>
            <a:ext cx="25139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200">
                <a:latin typeface="Calibri" panose="020F0502020204030204" pitchFamily="34" charset="0"/>
              </a:rPr>
              <a:t>tweets DStream</a:t>
            </a:r>
          </a:p>
        </p:txBody>
      </p:sp>
      <p:sp>
        <p:nvSpPr>
          <p:cNvPr id="21525" name="Rectangle 155"/>
          <p:cNvSpPr>
            <a:spLocks noChangeArrowheads="1"/>
          </p:cNvSpPr>
          <p:nvPr/>
        </p:nvSpPr>
        <p:spPr bwMode="auto">
          <a:xfrm>
            <a:off x="990342" y="4533613"/>
            <a:ext cx="25139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200">
                <a:latin typeface="Calibri" panose="020F0502020204030204" pitchFamily="34" charset="0"/>
              </a:rPr>
              <a:t>hashTags DStream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8951168" y="5257324"/>
            <a:ext cx="2133044" cy="685621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every batch saved to HDFS</a:t>
            </a:r>
          </a:p>
        </p:txBody>
      </p:sp>
    </p:spTree>
    <p:extLst>
      <p:ext uri="{BB962C8B-B14F-4D97-AF65-F5344CB8AC3E}">
        <p14:creationId xmlns:p14="http://schemas.microsoft.com/office/powerpoint/2010/main" val="10239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ym typeface="Arial" charset="0"/>
              </a:rPr>
              <a:t>Fault-tolerance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777" y="1486406"/>
            <a:ext cx="5319914" cy="4418449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400" dirty="0">
                <a:sym typeface="Arial" charset="0"/>
              </a:rPr>
              <a:t>RDDs are remember the sequence of operations that created it from the original fault-tolerant input data</a:t>
            </a:r>
          </a:p>
          <a:p>
            <a:pPr>
              <a:buFont typeface="Wingdings" charset="0"/>
              <a:buChar char="§"/>
              <a:defRPr/>
            </a:pPr>
            <a:endParaRPr lang="en-US" sz="2400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400" dirty="0">
                <a:sym typeface="Arial" charset="0"/>
              </a:rPr>
              <a:t>Batches of input data are replicated in memory of multiple worker nodes, therefore fault-tolerant</a:t>
            </a:r>
          </a:p>
          <a:p>
            <a:pPr>
              <a:buFont typeface="Wingdings" charset="0"/>
              <a:buChar char="§"/>
              <a:defRPr/>
            </a:pPr>
            <a:endParaRPr lang="en-US" sz="2400" dirty="0">
              <a:sym typeface="Arial" charset="0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400" dirty="0">
                <a:sym typeface="Arial" charset="0"/>
              </a:rPr>
              <a:t>Data lost due to worker failure, can be recomputed from input data</a:t>
            </a:r>
          </a:p>
        </p:txBody>
      </p:sp>
      <p:sp>
        <p:nvSpPr>
          <p:cNvPr id="111" name="Rounded Rectangular Callout 110"/>
          <p:cNvSpPr/>
          <p:nvPr/>
        </p:nvSpPr>
        <p:spPr>
          <a:xfrm>
            <a:off x="9789149" y="1638766"/>
            <a:ext cx="1866414" cy="952252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input data replicated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 memory</a:t>
            </a:r>
          </a:p>
        </p:txBody>
      </p:sp>
      <p:grpSp>
        <p:nvGrpSpPr>
          <p:cNvPr id="23556" name="Group 116"/>
          <p:cNvGrpSpPr>
            <a:grpSpLocks/>
          </p:cNvGrpSpPr>
          <p:nvPr/>
        </p:nvGrpSpPr>
        <p:grpSpPr bwMode="auto">
          <a:xfrm>
            <a:off x="7189502" y="2149808"/>
            <a:ext cx="2323495" cy="675306"/>
            <a:chOff x="7762239" y="5609988"/>
            <a:chExt cx="2889827" cy="840669"/>
          </a:xfrm>
        </p:grpSpPr>
        <p:pic>
          <p:nvPicPr>
            <p:cNvPr id="23598" name="Picture 117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11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19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120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12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63" y="4543135"/>
            <a:ext cx="740376" cy="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002" y="4543135"/>
            <a:ext cx="740376" cy="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95" y="4543135"/>
            <a:ext cx="740376" cy="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12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382" y="4543135"/>
            <a:ext cx="740376" cy="67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31"/>
          <p:cNvSpPr txBox="1">
            <a:spLocks noChangeArrowheads="1"/>
          </p:cNvSpPr>
          <p:nvPr/>
        </p:nvSpPr>
        <p:spPr bwMode="auto">
          <a:xfrm>
            <a:off x="7884646" y="3013184"/>
            <a:ext cx="1814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flatMap</a:t>
            </a:r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8303636" y="2041886"/>
            <a:ext cx="794" cy="1996555"/>
          </a:xfrm>
          <a:prstGeom prst="straightConnector1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563" name="Group 14"/>
          <p:cNvGrpSpPr>
            <a:grpSpLocks/>
          </p:cNvGrpSpPr>
          <p:nvPr/>
        </p:nvGrpSpPr>
        <p:grpSpPr bwMode="auto">
          <a:xfrm>
            <a:off x="7313295" y="1524496"/>
            <a:ext cx="1980684" cy="418991"/>
            <a:chOff x="14325600" y="2971800"/>
            <a:chExt cx="3657600" cy="990600"/>
          </a:xfrm>
        </p:grpSpPr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075096" y="5143053"/>
            <a:ext cx="761802" cy="418991"/>
            <a:chOff x="15697200" y="10210800"/>
            <a:chExt cx="1524000" cy="990600"/>
          </a:xfrm>
        </p:grpSpPr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86C5FF"/>
                </a:gs>
                <a:gs pos="100000">
                  <a:srgbClr val="038BE7"/>
                </a:gs>
              </a:gsLst>
              <a:lin ang="5400000"/>
            </a:gradFill>
            <a:ln w="9525">
              <a:solidFill>
                <a:srgbClr val="1884C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86C5FF"/>
                </a:gs>
                <a:gs pos="100000">
                  <a:srgbClr val="038BE7"/>
                </a:gs>
              </a:gsLst>
              <a:lin ang="5400000"/>
            </a:gradFill>
            <a:ln w="9525">
              <a:solidFill>
                <a:srgbClr val="1884C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7503745" y="1753036"/>
            <a:ext cx="1980684" cy="418991"/>
            <a:chOff x="14325600" y="2971800"/>
            <a:chExt cx="3657600" cy="990600"/>
          </a:xfrm>
        </p:grpSpPr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54" name="Rectangle 153"/>
            <p:cNvSpPr>
              <a:spLocks noChangeArrowheads="1"/>
            </p:cNvSpPr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  <p:sp>
          <p:nvSpPr>
            <p:cNvPr id="156" name="Rectangle 155"/>
            <p:cNvSpPr>
              <a:spLocks noChangeArrowheads="1"/>
            </p:cNvSpPr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gradFill rotWithShape="1">
              <a:gsLst>
                <a:gs pos="0">
                  <a:srgbClr val="A0F2DE"/>
                </a:gs>
                <a:gs pos="100000">
                  <a:srgbClr val="1BAD94"/>
                </a:gs>
              </a:gsLst>
              <a:lin ang="5400000"/>
            </a:gradFill>
            <a:ln w="9525">
              <a:solidFill>
                <a:srgbClr val="289B88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ヒラギノ角ゴ ProN W3" charset="0"/>
              </a:endParaRPr>
            </a:p>
          </p:txBody>
        </p:sp>
      </p:grp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7313294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7560880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7808465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8056051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8303636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8551222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8798807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9046393" y="4076531"/>
            <a:ext cx="247586" cy="418991"/>
          </a:xfrm>
          <a:prstGeom prst="rect">
            <a:avLst/>
          </a:prstGeom>
          <a:gradFill rotWithShape="1">
            <a:gsLst>
              <a:gs pos="0">
                <a:srgbClr val="86C5FF"/>
              </a:gs>
              <a:gs pos="100000">
                <a:srgbClr val="038BE7"/>
              </a:gs>
            </a:gsLst>
            <a:lin ang="5400000"/>
          </a:gradFill>
          <a:ln w="9525">
            <a:solidFill>
              <a:srgbClr val="1884C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ea typeface="ヒラギノ角ゴ ProN W3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087793" y="2172028"/>
            <a:ext cx="1272843" cy="2371107"/>
            <a:chOff x="15723042" y="4343400"/>
            <a:chExt cx="2545908" cy="4744156"/>
          </a:xfrm>
        </p:grpSpPr>
        <p:cxnSp>
          <p:nvCxnSpPr>
            <p:cNvPr id="170" name="Straight Arrow Connector 169"/>
            <p:cNvCxnSpPr>
              <a:stCxn id="154" idx="2"/>
              <a:endCxn id="23558" idx="0"/>
            </p:cNvCxnSpPr>
            <p:nvPr/>
          </p:nvCxnSpPr>
          <p:spPr bwMode="auto">
            <a:xfrm flipH="1">
              <a:off x="15723042" y="4343400"/>
              <a:ext cx="2050694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>
              <a:stCxn id="156" idx="2"/>
              <a:endCxn id="23559" idx="0"/>
            </p:cNvCxnSpPr>
            <p:nvPr/>
          </p:nvCxnSpPr>
          <p:spPr bwMode="auto">
            <a:xfrm flipH="1">
              <a:off x="16783308" y="4343400"/>
              <a:ext cx="1485642" cy="4744156"/>
            </a:xfrm>
            <a:prstGeom prst="straightConnector1">
              <a:avLst/>
            </a:prstGeom>
            <a:solidFill>
              <a:srgbClr val="000000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2" name="Rounded Rectangular Callout 171"/>
          <p:cNvSpPr/>
          <p:nvPr/>
        </p:nvSpPr>
        <p:spPr>
          <a:xfrm>
            <a:off x="9636789" y="4266982"/>
            <a:ext cx="2018774" cy="952252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lost partitions recomputed on other workers</a:t>
            </a:r>
          </a:p>
        </p:txBody>
      </p:sp>
      <p:sp>
        <p:nvSpPr>
          <p:cNvPr id="23576" name="Rectangle 155"/>
          <p:cNvSpPr>
            <a:spLocks noChangeArrowheads="1"/>
          </p:cNvSpPr>
          <p:nvPr/>
        </p:nvSpPr>
        <p:spPr bwMode="auto">
          <a:xfrm>
            <a:off x="5903962" y="1486406"/>
            <a:ext cx="13712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Calibri" panose="020F0502020204030204" pitchFamily="34" charset="0"/>
              </a:rPr>
              <a:t>tweets</a:t>
            </a:r>
          </a:p>
          <a:p>
            <a:pPr algn="ctr" eaLnBrk="1" hangingPunct="1"/>
            <a:r>
              <a:rPr lang="en-US" altLang="en-US" sz="2200">
                <a:latin typeface="Calibri" panose="020F0502020204030204" pitchFamily="34" charset="0"/>
              </a:rPr>
              <a:t>RDD</a:t>
            </a:r>
          </a:p>
        </p:txBody>
      </p:sp>
      <p:sp>
        <p:nvSpPr>
          <p:cNvPr id="23577" name="Rectangle 155"/>
          <p:cNvSpPr>
            <a:spLocks noChangeArrowheads="1"/>
          </p:cNvSpPr>
          <p:nvPr/>
        </p:nvSpPr>
        <p:spPr bwMode="auto">
          <a:xfrm>
            <a:off x="5942052" y="3886081"/>
            <a:ext cx="13712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200">
                <a:latin typeface="Calibri" panose="020F0502020204030204" pitchFamily="34" charset="0"/>
              </a:rPr>
              <a:t>hashTags</a:t>
            </a:r>
          </a:p>
          <a:p>
            <a:pPr algn="ctr" eaLnBrk="1" hangingPunct="1"/>
            <a:r>
              <a:rPr lang="en-US" altLang="en-US" sz="2200">
                <a:latin typeface="Calibri" panose="020F0502020204030204" pitchFamily="34" charset="0"/>
              </a:rPr>
              <a:t>RDD</a:t>
            </a:r>
          </a:p>
        </p:txBody>
      </p:sp>
    </p:spTree>
    <p:extLst>
      <p:ext uri="{BB962C8B-B14F-4D97-AF65-F5344CB8AC3E}">
        <p14:creationId xmlns:p14="http://schemas.microsoft.com/office/powerpoint/2010/main" val="10798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68" grpId="0" animBg="1"/>
      <p:bldP spid="169" grpId="0" animBg="1"/>
      <p:bldP spid="1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Spark: Machine Learning (</a:t>
            </a:r>
            <a:r>
              <a:rPr lang="en-US" dirty="0" err="1" smtClean="0"/>
              <a:t>MLlib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MLlib</a:t>
            </a:r>
            <a:r>
              <a:rPr lang="en-US" sz="1800" dirty="0" smtClean="0"/>
              <a:t> </a:t>
            </a:r>
            <a:r>
              <a:rPr lang="en-US" sz="1800" dirty="0"/>
              <a:t>is a standard component of Spark providing </a:t>
            </a:r>
            <a:r>
              <a:rPr lang="en-US" sz="1800" dirty="0" smtClean="0"/>
              <a:t>machine </a:t>
            </a:r>
            <a:r>
              <a:rPr lang="en-US" sz="1800" dirty="0"/>
              <a:t>learning primitives on top of </a:t>
            </a:r>
            <a:r>
              <a:rPr lang="en-US" sz="1800" dirty="0" smtClean="0"/>
              <a:t>Spark</a:t>
            </a:r>
          </a:p>
          <a:p>
            <a:r>
              <a:rPr lang="en-US" sz="1800" dirty="0" smtClean="0"/>
              <a:t>Algorithms supported by </a:t>
            </a:r>
            <a:r>
              <a:rPr lang="en-US" sz="1800" dirty="0" err="1" smtClean="0"/>
              <a:t>Mllib</a:t>
            </a:r>
            <a:endParaRPr lang="en-US" sz="1800" dirty="0" smtClean="0"/>
          </a:p>
          <a:p>
            <a:pPr lvl="1"/>
            <a:r>
              <a:rPr lang="en-US" sz="1600" b="1" dirty="0"/>
              <a:t>Classification:</a:t>
            </a:r>
            <a:r>
              <a:rPr lang="en-US" sz="1600" dirty="0"/>
              <a:t> SVM</a:t>
            </a:r>
          </a:p>
          <a:p>
            <a:pPr lvl="1"/>
            <a:r>
              <a:rPr lang="en-US" sz="1600" b="1" dirty="0"/>
              <a:t>Regression:</a:t>
            </a:r>
            <a:r>
              <a:rPr lang="en-US" sz="1600" dirty="0"/>
              <a:t> Linear Regression, and random forests</a:t>
            </a:r>
          </a:p>
          <a:p>
            <a:pPr lvl="1"/>
            <a:r>
              <a:rPr lang="en-US" sz="1600" b="1" dirty="0"/>
              <a:t>Collaborative Filtering</a:t>
            </a:r>
            <a:r>
              <a:rPr lang="en-US" sz="1600" dirty="0"/>
              <a:t>: Alternating Least Squares (ALS)</a:t>
            </a:r>
          </a:p>
          <a:p>
            <a:pPr lvl="1"/>
            <a:r>
              <a:rPr lang="en-US" sz="1600" b="1" dirty="0"/>
              <a:t>Clustering:</a:t>
            </a:r>
            <a:r>
              <a:rPr lang="en-US" sz="1600" dirty="0"/>
              <a:t> K-means</a:t>
            </a:r>
          </a:p>
          <a:p>
            <a:pPr lvl="1"/>
            <a:r>
              <a:rPr lang="en-US" sz="1600" b="1" dirty="0"/>
              <a:t>Dimensionality Reduction: </a:t>
            </a:r>
            <a:r>
              <a:rPr lang="en-US" sz="1600" dirty="0"/>
              <a:t>Singular Value Decomposition (SVD)</a:t>
            </a:r>
          </a:p>
          <a:p>
            <a:pPr lvl="1"/>
            <a:r>
              <a:rPr lang="en-US" sz="1600" b="1" dirty="0"/>
              <a:t>Basic Statistics: </a:t>
            </a:r>
            <a:r>
              <a:rPr lang="en-US" sz="1600" dirty="0"/>
              <a:t>Summary Statistics, correlation, hypothesis testing </a:t>
            </a:r>
          </a:p>
          <a:p>
            <a:pPr lvl="1"/>
            <a:r>
              <a:rPr lang="en-US" sz="1600" b="1" dirty="0"/>
              <a:t>Feature Extraction and Sampling</a:t>
            </a:r>
            <a:r>
              <a:rPr lang="en-US" sz="1600" dirty="0"/>
              <a:t>: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8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6237" y="1600200"/>
            <a:ext cx="5705975" cy="2209801"/>
          </a:xfrm>
        </p:spPr>
        <p:txBody>
          <a:bodyPr/>
          <a:lstStyle/>
          <a:p>
            <a:r>
              <a:rPr lang="en-US" sz="1600" dirty="0"/>
              <a:t>Recover  a  </a:t>
            </a:r>
            <a:r>
              <a:rPr lang="en-US" sz="1600" dirty="0" smtClean="0"/>
              <a:t>rating </a:t>
            </a:r>
            <a:r>
              <a:rPr lang="en-US" sz="1600" dirty="0"/>
              <a:t> matrix  from  a  </a:t>
            </a:r>
            <a:r>
              <a:rPr lang="en-US" sz="1600" dirty="0" smtClean="0"/>
              <a:t>subset </a:t>
            </a:r>
            <a:r>
              <a:rPr lang="en-US" sz="1600" dirty="0"/>
              <a:t> of  its  entries.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67" y="1600201"/>
            <a:ext cx="3183545" cy="2362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12" y="1905000"/>
            <a:ext cx="41148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46237" y="3778835"/>
            <a:ext cx="60928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ALS - wall-clock </a:t>
            </a:r>
            <a:r>
              <a:rPr lang="en-US" sz="1600" dirty="0" smtClean="0">
                <a:latin typeface="+mj-lt"/>
              </a:rPr>
              <a:t>time</a:t>
            </a:r>
            <a:endParaRPr lang="en-US" sz="1600" dirty="0">
              <a:effectLst/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7445" r="7296"/>
          <a:stretch/>
        </p:blipFill>
        <p:spPr>
          <a:xfrm>
            <a:off x="6667173" y="4114802"/>
            <a:ext cx="3765234" cy="1721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263" y="4092263"/>
            <a:ext cx="2498319" cy="18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676400"/>
            <a:ext cx="59340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00" y="3520762"/>
            <a:ext cx="56007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03" y="4473262"/>
            <a:ext cx="8067675" cy="1438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212" y="1448873"/>
            <a:ext cx="4038600" cy="29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5338716" cy="4572000"/>
          </a:xfrm>
        </p:spPr>
        <p:txBody>
          <a:bodyPr>
            <a:normAutofit/>
          </a:bodyPr>
          <a:lstStyle/>
          <a:p>
            <a:r>
              <a:rPr lang="en-US" sz="1600" b="1" dirty="0"/>
              <a:t>Spark SQL</a:t>
            </a:r>
            <a:r>
              <a:rPr lang="en-US" sz="1600" dirty="0"/>
              <a:t> unifies access to structured data. </a:t>
            </a:r>
            <a:endParaRPr lang="en-US" sz="1600" dirty="0" smtClean="0"/>
          </a:p>
          <a:p>
            <a:r>
              <a:rPr lang="en-US" sz="1600" dirty="0"/>
              <a:t>Load and query data from a variety of </a:t>
            </a:r>
            <a:r>
              <a:rPr lang="en-US" sz="1600" dirty="0" smtClean="0"/>
              <a:t>sources</a:t>
            </a:r>
          </a:p>
          <a:p>
            <a:r>
              <a:rPr lang="en-US" sz="1600" dirty="0"/>
              <a:t>Run unmodified Hive queries on existing </a:t>
            </a:r>
            <a:r>
              <a:rPr lang="en-US" sz="1600" dirty="0" smtClean="0"/>
              <a:t>warehouses</a:t>
            </a:r>
          </a:p>
          <a:p>
            <a:r>
              <a:rPr lang="en-US" sz="1600" dirty="0"/>
              <a:t>Connect through JDBC or ODBC. </a:t>
            </a:r>
            <a:endParaRPr lang="en-US" sz="1600" dirty="0" smtClean="0"/>
          </a:p>
          <a:p>
            <a:r>
              <a:rPr lang="en-US" sz="1600" dirty="0" smtClean="0"/>
              <a:t>Spark </a:t>
            </a:r>
            <a:r>
              <a:rPr lang="en-US" sz="1600" dirty="0"/>
              <a:t>SQL includes a server mode with industry </a:t>
            </a:r>
            <a:r>
              <a:rPr lang="en-US" sz="1600" dirty="0" smtClean="0"/>
              <a:t>standard </a:t>
            </a:r>
            <a:r>
              <a:rPr lang="en-US" sz="1600" dirty="0"/>
              <a:t>JDBC and ODBC connectivity.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99" y="2819400"/>
            <a:ext cx="451391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9950" b="9950"/>
          <a:stretch/>
        </p:blipFill>
        <p:spPr>
          <a:xfrm>
            <a:off x="1228027" y="1323975"/>
            <a:ext cx="6076950" cy="4562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60812" y="4648200"/>
            <a:ext cx="838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8883" y="304800"/>
            <a:ext cx="9751060" cy="1143000"/>
          </a:xfrm>
        </p:spPr>
        <p:txBody>
          <a:bodyPr/>
          <a:lstStyle/>
          <a:p>
            <a:r>
              <a:rPr lang="en-US" dirty="0" smtClean="0"/>
              <a:t>Limitation of Hadoop Map Reduce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6451" y="3407614"/>
            <a:ext cx="4951731" cy="2895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Slow due to replication</a:t>
            </a:r>
          </a:p>
          <a:p>
            <a:r>
              <a:rPr lang="en-US" sz="1800" dirty="0" smtClean="0"/>
              <a:t>Inefficient for:</a:t>
            </a:r>
          </a:p>
          <a:p>
            <a:pPr lvl="1"/>
            <a:r>
              <a:rPr lang="en-US" sz="1800" dirty="0" smtClean="0"/>
              <a:t>Iterative algorithms (Machine Learning, Graphs &amp; network analysis)</a:t>
            </a:r>
          </a:p>
          <a:p>
            <a:pPr lvl="1"/>
            <a:r>
              <a:rPr lang="en-US" sz="1800" dirty="0" smtClean="0"/>
              <a:t>Interactive Data Mining (R)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86" y="1905000"/>
            <a:ext cx="891526" cy="891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7787" y="2188981"/>
            <a:ext cx="685800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Iter</a:t>
            </a:r>
            <a:r>
              <a:rPr lang="en-US" sz="1600" dirty="0" smtClean="0">
                <a:solidFill>
                  <a:schemeClr val="bg1"/>
                </a:solidFill>
              </a:rPr>
              <a:t>. 1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2132012" y="235076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32162" y="235076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937" y="1905000"/>
            <a:ext cx="891526" cy="891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2603" y="2181486"/>
            <a:ext cx="685800" cy="33855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Iter</a:t>
            </a:r>
            <a:r>
              <a:rPr lang="en-US" sz="1600" dirty="0" smtClean="0">
                <a:solidFill>
                  <a:schemeClr val="bg1"/>
                </a:solidFill>
              </a:rPr>
              <a:t>. 2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09463" y="235825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28801" y="235076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75" y="1905000"/>
            <a:ext cx="891526" cy="8915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4890" y="1819699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HDFS </a:t>
            </a:r>
          </a:p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58022" y="182754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HDFS </a:t>
            </a:r>
          </a:p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0618" y="1827543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HDFS </a:t>
            </a:r>
          </a:p>
          <a:p>
            <a:r>
              <a:rPr lang="en-US" sz="1400" dirty="0" smtClean="0"/>
              <a:t>Read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821474" y="1819699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HDFS </a:t>
            </a:r>
          </a:p>
          <a:p>
            <a:r>
              <a:rPr lang="en-US" sz="1400" dirty="0" smtClean="0"/>
              <a:t>Write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989012" y="3124200"/>
            <a:ext cx="826763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Input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49416" y="3124200"/>
            <a:ext cx="954396" cy="1905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Output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44890" y="3253726"/>
            <a:ext cx="532775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44889" y="3864814"/>
            <a:ext cx="532775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044888" y="4464465"/>
            <a:ext cx="532775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Map</a:t>
            </a:r>
            <a:endParaRPr lang="en-US" sz="1400" dirty="0"/>
          </a:p>
        </p:txBody>
      </p:sp>
      <p:cxnSp>
        <p:nvCxnSpPr>
          <p:cNvPr id="29" name="Straight Arrow Connector 28"/>
          <p:cNvCxnSpPr>
            <a:endCxn id="25" idx="1"/>
          </p:cNvCxnSpPr>
          <p:nvPr/>
        </p:nvCxnSpPr>
        <p:spPr>
          <a:xfrm>
            <a:off x="1815775" y="3407614"/>
            <a:ext cx="2291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27437" y="4028962"/>
            <a:ext cx="2291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29902" y="4632221"/>
            <a:ext cx="2291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23086" y="3571442"/>
            <a:ext cx="753989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035373" y="4156688"/>
            <a:ext cx="753989" cy="30777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2577665" y="3407615"/>
            <a:ext cx="445421" cy="31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3"/>
            <a:endCxn id="33" idx="1"/>
          </p:cNvCxnSpPr>
          <p:nvPr/>
        </p:nvCxnSpPr>
        <p:spPr>
          <a:xfrm>
            <a:off x="2577665" y="3407615"/>
            <a:ext cx="457708" cy="90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32" idx="1"/>
          </p:cNvCxnSpPr>
          <p:nvPr/>
        </p:nvCxnSpPr>
        <p:spPr>
          <a:xfrm flipV="1">
            <a:off x="2577664" y="3725331"/>
            <a:ext cx="445422" cy="293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33" idx="1"/>
          </p:cNvCxnSpPr>
          <p:nvPr/>
        </p:nvCxnSpPr>
        <p:spPr>
          <a:xfrm>
            <a:off x="2577664" y="4018703"/>
            <a:ext cx="457709" cy="29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32" idx="1"/>
          </p:cNvCxnSpPr>
          <p:nvPr/>
        </p:nvCxnSpPr>
        <p:spPr>
          <a:xfrm flipV="1">
            <a:off x="2577663" y="3725331"/>
            <a:ext cx="445423" cy="89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3"/>
            <a:endCxn id="33" idx="1"/>
          </p:cNvCxnSpPr>
          <p:nvPr/>
        </p:nvCxnSpPr>
        <p:spPr>
          <a:xfrm flipV="1">
            <a:off x="2577663" y="4310577"/>
            <a:ext cx="457710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3"/>
          </p:cNvCxnSpPr>
          <p:nvPr/>
        </p:nvCxnSpPr>
        <p:spPr>
          <a:xfrm flipV="1">
            <a:off x="3777075" y="3725330"/>
            <a:ext cx="3600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797261" y="4310575"/>
            <a:ext cx="3600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2" idx="0"/>
          </p:cNvCxnSpPr>
          <p:nvPr/>
        </p:nvCxnSpPr>
        <p:spPr>
          <a:xfrm flipH="1">
            <a:off x="1402394" y="2527535"/>
            <a:ext cx="1215393" cy="59666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24" idx="0"/>
          </p:cNvCxnSpPr>
          <p:nvPr/>
        </p:nvCxnSpPr>
        <p:spPr>
          <a:xfrm>
            <a:off x="3303587" y="2527535"/>
            <a:ext cx="1323027" cy="59666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715" y="1869865"/>
            <a:ext cx="2042888" cy="20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/>
      <p:bldP spid="19" grpId="0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ym typeface="Arial" charset="0"/>
              </a:rPr>
              <a:t>Vision - </a:t>
            </a:r>
            <a:r>
              <a:rPr lang="en-US" i="1" dirty="0">
                <a:sym typeface="Arial" charset="0"/>
              </a:rPr>
              <a:t>one stack to rule them 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1447800"/>
            <a:ext cx="4343400" cy="42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Feature Addition to </a:t>
            </a:r>
            <a:r>
              <a:rPr lang="en-US" dirty="0" err="1" smtClean="0"/>
              <a:t>MLlib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ELM: Extreme Learning Machine.</a:t>
            </a:r>
          </a:p>
          <a:p>
            <a:pPr lvl="1"/>
            <a:r>
              <a:rPr lang="en-US" sz="1600" dirty="0" smtClean="0"/>
              <a:t>A latest and fast learning method.</a:t>
            </a:r>
          </a:p>
          <a:p>
            <a:pPr lvl="1"/>
            <a:r>
              <a:rPr lang="en-US" sz="1600" dirty="0" smtClean="0"/>
              <a:t>Based Single Layer Neural Network model.</a:t>
            </a:r>
          </a:p>
          <a:p>
            <a:pPr lvl="1"/>
            <a:r>
              <a:rPr lang="en-US" sz="1600" dirty="0" smtClean="0"/>
              <a:t>Works 100x faster than the </a:t>
            </a:r>
            <a:r>
              <a:rPr lang="en-US" sz="1600" dirty="0" err="1" smtClean="0"/>
              <a:t>Backpropgation</a:t>
            </a:r>
            <a:r>
              <a:rPr lang="en-US" sz="1600" dirty="0" smtClean="0"/>
              <a:t> algorithm</a:t>
            </a:r>
          </a:p>
          <a:p>
            <a:pPr lvl="1"/>
            <a:r>
              <a:rPr lang="en-US" sz="1600" dirty="0" smtClean="0"/>
              <a:t>More training accuracy compared SVM*</a:t>
            </a:r>
          </a:p>
          <a:p>
            <a:pPr lvl="1"/>
            <a:r>
              <a:rPr lang="en-US" sz="1600" dirty="0" smtClean="0"/>
              <a:t>It used </a:t>
            </a:r>
            <a:r>
              <a:rPr lang="en-US" sz="1600" dirty="0"/>
              <a:t>Singular Value Decomposition (SVD</a:t>
            </a:r>
            <a:r>
              <a:rPr lang="en-US" sz="1600" dirty="0" smtClean="0"/>
              <a:t>) for computation which is already supported by Spark </a:t>
            </a:r>
            <a:r>
              <a:rPr lang="en-US" sz="1600" dirty="0" err="1" smtClean="0"/>
              <a:t>MLlib</a:t>
            </a:r>
            <a:endParaRPr lang="en-US" sz="1600" dirty="0" smtClean="0"/>
          </a:p>
          <a:p>
            <a:pPr lvl="1"/>
            <a:r>
              <a:rPr lang="en-US" sz="1600" dirty="0" smtClean="0"/>
              <a:t>Very recent research publications (2014) prove parallel and distributed model of ELM</a:t>
            </a:r>
          </a:p>
          <a:p>
            <a:pPr marL="451025" lvl="1" indent="0">
              <a:buNone/>
            </a:pPr>
            <a:endParaRPr lang="en-US" sz="1400" dirty="0" smtClean="0"/>
          </a:p>
          <a:p>
            <a:pPr marL="451025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(google Apache Spark)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600200"/>
            <a:ext cx="1066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12" y="533400"/>
            <a:ext cx="5548728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1012" y="2701617"/>
            <a:ext cx="7756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Video </a:t>
            </a:r>
            <a:r>
              <a:rPr lang="en-US" smtClean="0">
                <a:hlinkClick r:id="rId2"/>
              </a:rPr>
              <a:t>About Google:</a:t>
            </a:r>
          </a:p>
          <a:p>
            <a:endParaRPr lang="en-US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www.youtube.com/watch?v=p0ysH2Glw5w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n 73"/>
          <p:cNvSpPr/>
          <p:nvPr/>
        </p:nvSpPr>
        <p:spPr>
          <a:xfrm>
            <a:off x="816227" y="1752601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598612" y="2164639"/>
            <a:ext cx="5377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136407" y="1940790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046411" y="2164639"/>
            <a:ext cx="32215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245227" y="2164639"/>
            <a:ext cx="621286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866514" y="1940790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5776519" y="2164639"/>
            <a:ext cx="338327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88428" y="2175014"/>
            <a:ext cx="59169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77535" y="1951165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16227" y="2590926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98" name="Title 116"/>
          <p:cNvSpPr>
            <a:spLocks noGrp="1"/>
          </p:cNvSpPr>
          <p:nvPr>
            <p:ph type="title"/>
          </p:nvPr>
        </p:nvSpPr>
        <p:spPr>
          <a:xfrm>
            <a:off x="1217612" y="304800"/>
            <a:ext cx="922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Spark as Solution: </a:t>
            </a:r>
            <a:r>
              <a:rPr lang="en-US" dirty="0"/>
              <a:t>In-Memory Data Sharing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23194" y="1371600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5997827" y="1380125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816227" y="5105821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49" name="Straight Arrow Connector 48"/>
          <p:cNvCxnSpPr>
            <a:stCxn id="91" idx="3"/>
            <a:endCxn id="84" idx="1"/>
          </p:cNvCxnSpPr>
          <p:nvPr/>
        </p:nvCxnSpPr>
        <p:spPr>
          <a:xfrm flipV="1">
            <a:off x="3464164" y="3456706"/>
            <a:ext cx="1158154" cy="12142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1" idx="3"/>
            <a:endCxn id="87" idx="1"/>
          </p:cNvCxnSpPr>
          <p:nvPr/>
        </p:nvCxnSpPr>
        <p:spPr>
          <a:xfrm flipV="1">
            <a:off x="3464164" y="4282568"/>
            <a:ext cx="1158154" cy="38834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1" idx="3"/>
            <a:endCxn id="88" idx="1"/>
          </p:cNvCxnSpPr>
          <p:nvPr/>
        </p:nvCxnSpPr>
        <p:spPr>
          <a:xfrm>
            <a:off x="3464164" y="4670913"/>
            <a:ext cx="1158154" cy="4234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003529" y="3472052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9" idx="1"/>
          </p:cNvCxnSpPr>
          <p:nvPr/>
        </p:nvCxnSpPr>
        <p:spPr>
          <a:xfrm>
            <a:off x="6003529" y="4282568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83" idx="1"/>
          </p:cNvCxnSpPr>
          <p:nvPr/>
        </p:nvCxnSpPr>
        <p:spPr>
          <a:xfrm>
            <a:off x="6003529" y="5096354"/>
            <a:ext cx="5681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olded Corner 67"/>
          <p:cNvSpPr/>
          <p:nvPr/>
        </p:nvSpPr>
        <p:spPr>
          <a:xfrm>
            <a:off x="6571727" y="3167252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9" name="Folded Corner 68"/>
          <p:cNvSpPr/>
          <p:nvPr/>
        </p:nvSpPr>
        <p:spPr>
          <a:xfrm>
            <a:off x="6571727" y="3993114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3" name="Folded Corner 82"/>
          <p:cNvSpPr/>
          <p:nvPr/>
        </p:nvSpPr>
        <p:spPr>
          <a:xfrm>
            <a:off x="6571727" y="4806900"/>
            <a:ext cx="492900" cy="578908"/>
          </a:xfrm>
          <a:prstGeom prst="foldedCorner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4" name="Rectangle 83"/>
          <p:cNvSpPr/>
          <p:nvPr/>
        </p:nvSpPr>
        <p:spPr>
          <a:xfrm>
            <a:off x="4622318" y="3232857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622318" y="4058719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622318" y="4870538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89" name="Straight Arrow Connector 88"/>
          <p:cNvCxnSpPr>
            <a:stCxn id="91" idx="3"/>
            <a:endCxn id="90" idx="1"/>
          </p:cNvCxnSpPr>
          <p:nvPr/>
        </p:nvCxnSpPr>
        <p:spPr>
          <a:xfrm>
            <a:off x="3464164" y="4670912"/>
            <a:ext cx="1158682" cy="9977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622847" y="5453253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91" name="Diamond 90"/>
          <p:cNvSpPr/>
          <p:nvPr/>
        </p:nvSpPr>
        <p:spPr>
          <a:xfrm>
            <a:off x="3174518" y="4585592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2" name="Can 91"/>
          <p:cNvSpPr/>
          <p:nvPr/>
        </p:nvSpPr>
        <p:spPr>
          <a:xfrm>
            <a:off x="816227" y="4260997"/>
            <a:ext cx="782384" cy="824077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94" name="Straight Arrow Connector 93"/>
          <p:cNvCxnSpPr>
            <a:stCxn id="92" idx="4"/>
          </p:cNvCxnSpPr>
          <p:nvPr/>
        </p:nvCxnSpPr>
        <p:spPr>
          <a:xfrm flipV="1">
            <a:off x="1598612" y="4670913"/>
            <a:ext cx="999947" cy="21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531169" y="3674736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534357" y="3759671"/>
            <a:ext cx="1312636" cy="1724328"/>
            <a:chOff x="2784930" y="2345019"/>
            <a:chExt cx="1312636" cy="1724328"/>
          </a:xfrm>
        </p:grpSpPr>
        <p:pic>
          <p:nvPicPr>
            <p:cNvPr id="100" name="Picture 99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1" name="Picture 100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2" name="Picture 101" descr="to_ddr333memory_350.gif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014" y="1924447"/>
            <a:ext cx="3196140" cy="32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4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Big Data analytics cluster-computing framework written in </a:t>
            </a:r>
            <a:r>
              <a:rPr lang="en-US" sz="1800" dirty="0" err="1" smtClean="0"/>
              <a:t>scala</a:t>
            </a:r>
            <a:endParaRPr lang="en-US" sz="1800" dirty="0" smtClean="0"/>
          </a:p>
          <a:p>
            <a:r>
              <a:rPr lang="en-US" sz="1800" b="1" dirty="0" smtClean="0"/>
              <a:t>Open sourced</a:t>
            </a:r>
            <a:r>
              <a:rPr lang="en-US" sz="1800" dirty="0" smtClean="0"/>
              <a:t> originally developed at AMP Lab @ UC </a:t>
            </a:r>
            <a:r>
              <a:rPr lang="en-US" sz="1800" dirty="0" err="1" smtClean="0"/>
              <a:t>Berkely</a:t>
            </a:r>
            <a:endParaRPr lang="en-US" sz="1800" dirty="0" smtClean="0"/>
          </a:p>
          <a:p>
            <a:r>
              <a:rPr lang="en-US" sz="1800" dirty="0" smtClean="0"/>
              <a:t>Provides </a:t>
            </a:r>
            <a:r>
              <a:rPr lang="en-US" sz="1800" b="1" dirty="0" smtClean="0"/>
              <a:t>In-Memory </a:t>
            </a:r>
            <a:r>
              <a:rPr lang="en-US" sz="1800" dirty="0" smtClean="0"/>
              <a:t>analytics which is faster than Hadoop/Hive (Up to 100x) </a:t>
            </a:r>
          </a:p>
          <a:p>
            <a:r>
              <a:rPr lang="en-US" sz="1800" dirty="0" smtClean="0"/>
              <a:t>Designed for </a:t>
            </a:r>
            <a:r>
              <a:rPr lang="en-US" sz="1800" b="1" dirty="0" smtClean="0"/>
              <a:t>iterative</a:t>
            </a:r>
            <a:r>
              <a:rPr lang="en-US" sz="1800" dirty="0" smtClean="0"/>
              <a:t> algorithms and interactive analytics</a:t>
            </a:r>
          </a:p>
          <a:p>
            <a:r>
              <a:rPr lang="en-US" sz="1800" dirty="0" smtClean="0"/>
              <a:t>Highly compatible with Hadoop’s storage APIs.</a:t>
            </a:r>
          </a:p>
          <a:p>
            <a:pPr lvl="1"/>
            <a:r>
              <a:rPr lang="en-US" sz="1800" dirty="0" smtClean="0"/>
              <a:t>Can run on existing Hadoop Cluster Setup</a:t>
            </a:r>
          </a:p>
          <a:p>
            <a:r>
              <a:rPr lang="en-US" sz="1800" dirty="0" smtClean="0"/>
              <a:t>Developers can write driver programs in using multiple languages</a:t>
            </a:r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4953000"/>
            <a:ext cx="1066799" cy="799069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SgNvyLmJymNCO-U57k4kJ9FdHeMYU_nJOqr-nHNqZZLnSvw9zqx1dwbP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5003648"/>
            <a:ext cx="1233488" cy="7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r3qi2DmbahzoG6heETp-Ay-1nC2ZaGbF7f4aHiDOgWRfrMKFZr3X-Gn1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96" y="4902134"/>
            <a:ext cx="812866" cy="8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Spark Stack &amp;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211" y="1600200"/>
            <a:ext cx="5943601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792" t="22283" r="14735" b="975"/>
          <a:stretch/>
        </p:blipFill>
        <p:spPr>
          <a:xfrm>
            <a:off x="899417" y="1600200"/>
            <a:ext cx="43434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08" y="1512411"/>
            <a:ext cx="640135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Spark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10590530" cy="45720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Spark Context: (Spark Context Object)</a:t>
            </a:r>
          </a:p>
          <a:p>
            <a:pPr lvl="1"/>
            <a:r>
              <a:rPr lang="en-US" sz="1600" dirty="0" smtClean="0"/>
              <a:t>Driver programs access point. 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epresents </a:t>
            </a:r>
            <a:r>
              <a:rPr lang="en-US" sz="1600" dirty="0"/>
              <a:t>a connection to a computing </a:t>
            </a:r>
            <a:r>
              <a:rPr lang="en-US" sz="1600" dirty="0" smtClean="0"/>
              <a:t>cluster.</a:t>
            </a:r>
          </a:p>
          <a:p>
            <a:pPr lvl="1"/>
            <a:r>
              <a:rPr lang="en-US" sz="1600" dirty="0" smtClean="0"/>
              <a:t>Used to build </a:t>
            </a:r>
            <a:r>
              <a:rPr lang="en-US" sz="1600" i="1" dirty="0"/>
              <a:t>resilient distributed </a:t>
            </a:r>
            <a:r>
              <a:rPr lang="en-US" sz="1600" i="1" dirty="0" smtClean="0"/>
              <a:t>datasets or RDDs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RDD: Resilient Distributed Datasets</a:t>
            </a:r>
          </a:p>
          <a:p>
            <a:pPr lvl="1"/>
            <a:r>
              <a:rPr lang="en-US" sz="1600" dirty="0" smtClean="0"/>
              <a:t>Immutable data structure</a:t>
            </a:r>
          </a:p>
          <a:p>
            <a:pPr lvl="1"/>
            <a:r>
              <a:rPr lang="en-US" sz="1600" dirty="0" smtClean="0"/>
              <a:t>Fault Tolerant</a:t>
            </a:r>
          </a:p>
          <a:p>
            <a:pPr lvl="1"/>
            <a:r>
              <a:rPr lang="en-US" sz="1600" dirty="0" smtClean="0"/>
              <a:t>Parallel Data Structure</a:t>
            </a:r>
          </a:p>
          <a:p>
            <a:pPr lvl="1"/>
            <a:r>
              <a:rPr lang="en-US" sz="1600" dirty="0" smtClean="0"/>
              <a:t>In-Memory (Explicitly)</a:t>
            </a:r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1143000"/>
            <a:ext cx="5033623" cy="235656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43850" y="4224406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96250" y="4376806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48650" y="4529206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01050" y="4681606"/>
            <a:ext cx="2032000" cy="5315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venir Black"/>
                <a:cs typeface="Avenir Black"/>
              </a:rPr>
              <a:t>RDD</a:t>
            </a:r>
            <a:endParaRPr lang="en-US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8288" y="4566365"/>
            <a:ext cx="1676400" cy="3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534250" y="4681606"/>
            <a:ext cx="45277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Spark-Shell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47" t="3125" r="6076" b="11459"/>
          <a:stretch/>
        </p:blipFill>
        <p:spPr>
          <a:xfrm>
            <a:off x="1370012" y="1447800"/>
            <a:ext cx="876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World!! : Text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507"/>
            <a:ext cx="12109638" cy="715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2712" y="1543654"/>
            <a:ext cx="1285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Spark Context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895549" y="1851431"/>
            <a:ext cx="236463" cy="15407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19763" y="2891315"/>
            <a:ext cx="134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RDD is created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046414" y="2671310"/>
            <a:ext cx="304798" cy="20086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21604" y="5222045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RDD Operation: </a:t>
            </a:r>
            <a:r>
              <a:rPr lang="en-US" sz="1400" b="1" i="1" dirty="0" smtClean="0"/>
              <a:t>Action</a:t>
            </a:r>
            <a:endParaRPr lang="en-US" sz="1400" b="1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" y="3615004"/>
            <a:ext cx="9060341" cy="57237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7674" y="3118058"/>
            <a:ext cx="2842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RDD Operation: </a:t>
            </a:r>
            <a:r>
              <a:rPr lang="en-US" sz="1400" b="1" i="1" dirty="0"/>
              <a:t>Transformation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70160" y="3371469"/>
            <a:ext cx="1528653" cy="280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2259"/>
            <a:ext cx="9060342" cy="6073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79618"/>
            <a:ext cx="9060342" cy="2499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07460"/>
            <a:ext cx="9060342" cy="5123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19800"/>
            <a:ext cx="9060342" cy="17133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>
            <a:off x="2665412" y="5507460"/>
            <a:ext cx="6705600" cy="13134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216968" y="4430918"/>
            <a:ext cx="7154044" cy="79864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7" grpId="0"/>
    </p:bld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oking_16x9">
    <a:dk1>
      <a:srgbClr val="000000"/>
    </a:dk1>
    <a:lt1>
      <a:sysClr val="window" lastClr="FFFFFF"/>
    </a:lt1>
    <a:dk2>
      <a:srgbClr val="7F7F7F"/>
    </a:dk2>
    <a:lt2>
      <a:srgbClr val="E6E6E6"/>
    </a:lt2>
    <a:accent1>
      <a:srgbClr val="89C01C"/>
    </a:accent1>
    <a:accent2>
      <a:srgbClr val="FCB22C"/>
    </a:accent2>
    <a:accent3>
      <a:srgbClr val="FE750E"/>
    </a:accent3>
    <a:accent4>
      <a:srgbClr val="F23610"/>
    </a:accent4>
    <a:accent5>
      <a:srgbClr val="7C283A"/>
    </a:accent5>
    <a:accent6>
      <a:srgbClr val="3E7520"/>
    </a:accent6>
    <a:hlink>
      <a:srgbClr val="89C01C"/>
    </a:hlink>
    <a:folHlink>
      <a:srgbClr val="A6A6A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1466</Words>
  <Application>Microsoft Office PowerPoint</Application>
  <PresentationFormat>Custom</PresentationFormat>
  <Paragraphs>323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Avenir Black</vt:lpstr>
      <vt:lpstr>Calibri</vt:lpstr>
      <vt:lpstr>Consolas</vt:lpstr>
      <vt:lpstr>Constantia</vt:lpstr>
      <vt:lpstr>Corbel</vt:lpstr>
      <vt:lpstr>Gill Sans</vt:lpstr>
      <vt:lpstr>Menlo-Regular</vt:lpstr>
      <vt:lpstr>Tw Cen MT</vt:lpstr>
      <vt:lpstr>Wingdings</vt:lpstr>
      <vt:lpstr>ヒラギノ角ゴ ProN W3</vt:lpstr>
      <vt:lpstr>Cooking 16x9</vt:lpstr>
      <vt:lpstr>PowerPoint Presentation</vt:lpstr>
      <vt:lpstr>PowerPoint Presentation</vt:lpstr>
      <vt:lpstr>Limitation of Hadoop Map Reduce</vt:lpstr>
      <vt:lpstr>Why Spark as Solution: In-Memory Data Sharing</vt:lpstr>
      <vt:lpstr>What is Spark</vt:lpstr>
      <vt:lpstr>The Spark Stack &amp; Architecture</vt:lpstr>
      <vt:lpstr>Core Spark Concepts</vt:lpstr>
      <vt:lpstr>Spark-Shell</vt:lpstr>
      <vt:lpstr>Hello World!! : Text Search</vt:lpstr>
      <vt:lpstr>RDD: Resilient Distributed Dataset</vt:lpstr>
      <vt:lpstr>Resilient Distributed Dataset Contd…</vt:lpstr>
      <vt:lpstr>RDD Operations</vt:lpstr>
      <vt:lpstr>RDD: Lazy Fashion &amp; persist/Caching</vt:lpstr>
      <vt:lpstr>RDD Fault Tolerance</vt:lpstr>
      <vt:lpstr>Spark Streaming</vt:lpstr>
      <vt:lpstr>Motivation</vt:lpstr>
      <vt:lpstr>Stateful Stream Processing</vt:lpstr>
      <vt:lpstr>Discretized Stream Processing </vt:lpstr>
      <vt:lpstr>Discretized Stream Processing </vt:lpstr>
      <vt:lpstr>Key concepts</vt:lpstr>
      <vt:lpstr>Example 1 – Get hashtags from Twitter </vt:lpstr>
      <vt:lpstr>Example 1 – Get hashtags from Twitter </vt:lpstr>
      <vt:lpstr>Example 1 – Get hashtags from Twitter  </vt:lpstr>
      <vt:lpstr>Fault-tolerance</vt:lpstr>
      <vt:lpstr>Spark: Machine Learning (MLlib)</vt:lpstr>
      <vt:lpstr>Collaborative Filtering </vt:lpstr>
      <vt:lpstr>Collaborative Filtering </vt:lpstr>
      <vt:lpstr>Spark SQL</vt:lpstr>
      <vt:lpstr>The Spark Community</vt:lpstr>
      <vt:lpstr>Vision - one stack to rule them all</vt:lpstr>
      <vt:lpstr>A New Feature Addition to MLlib</vt:lpstr>
      <vt:lpstr>References (google Apache Spark)</vt:lpstr>
      <vt:lpstr>Question?</vt:lpstr>
      <vt:lpstr>Thank You!!!!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2014-11-12T15:51:56Z</dcterms:created>
  <dcterms:modified xsi:type="dcterms:W3CDTF">2016-06-28T23:23:51Z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