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643" r:id="rId3"/>
    <p:sldId id="644" r:id="rId4"/>
    <p:sldId id="645" r:id="rId5"/>
    <p:sldId id="649" r:id="rId6"/>
    <p:sldId id="647" r:id="rId7"/>
    <p:sldId id="648" r:id="rId8"/>
    <p:sldId id="629" r:id="rId9"/>
    <p:sldId id="637" r:id="rId10"/>
    <p:sldId id="632" r:id="rId11"/>
    <p:sldId id="642" r:id="rId12"/>
    <p:sldId id="631" r:id="rId13"/>
    <p:sldId id="635" r:id="rId14"/>
    <p:sldId id="641" r:id="rId15"/>
    <p:sldId id="639" r:id="rId16"/>
    <p:sldId id="636" r:id="rId17"/>
    <p:sldId id="634" r:id="rId18"/>
    <p:sldId id="630" r:id="rId19"/>
    <p:sldId id="638" r:id="rId20"/>
    <p:sldId id="650" r:id="rId21"/>
    <p:sldId id="640" r:id="rId22"/>
    <p:sldId id="65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D00F"/>
    <a:srgbClr val="00A40C"/>
    <a:srgbClr val="FF3F3F"/>
    <a:srgbClr val="F79646"/>
    <a:srgbClr val="0000FF"/>
    <a:srgbClr val="9BBB59"/>
    <a:srgbClr val="4F81BD"/>
    <a:srgbClr val="292929"/>
    <a:srgbClr val="262626"/>
    <a:srgbClr val="8A8A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2" autoAdjust="0"/>
    <p:restoredTop sz="89865" autoAdjust="0"/>
  </p:normalViewPr>
  <p:slideViewPr>
    <p:cSldViewPr snapToGrid="0">
      <p:cViewPr varScale="1">
        <p:scale>
          <a:sx n="99" d="100"/>
          <a:sy n="99" d="100"/>
        </p:scale>
        <p:origin x="96" y="2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25C27A-B99E-4A43-A4EE-DBE49DAD8B13}" type="datetimeFigureOut">
              <a:rPr lang="en-US" smtClean="0"/>
              <a:t>3/8/2021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3ED397-3F2B-438C-9CE4-CF6FE1EF32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422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ED397-3F2B-438C-9CE4-CF6FE1EF328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1644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ED397-3F2B-438C-9CE4-CF6FE1EF328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753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ED397-3F2B-438C-9CE4-CF6FE1EF328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9824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ED397-3F2B-438C-9CE4-CF6FE1EF328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2855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ED397-3F2B-438C-9CE4-CF6FE1EF328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8841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ED397-3F2B-438C-9CE4-CF6FE1EF328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1444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ED397-3F2B-438C-9CE4-CF6FE1EF328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23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ED397-3F2B-438C-9CE4-CF6FE1EF328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340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ED397-3F2B-438C-9CE4-CF6FE1EF328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78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ED397-3F2B-438C-9CE4-CF6FE1EF328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551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ED397-3F2B-438C-9CE4-CF6FE1EF328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724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ED397-3F2B-438C-9CE4-CF6FE1EF328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20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ED397-3F2B-438C-9CE4-CF6FE1EF328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4263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ED397-3F2B-438C-9CE4-CF6FE1EF328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663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ED397-3F2B-438C-9CE4-CF6FE1EF328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031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F863F-D085-4BAB-81FB-1684F6CFB3D8}" type="datetimeFigureOut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21BF0-3DCC-41D9-B3DC-6871F9F26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F863F-D085-4BAB-81FB-1684F6CFB3D8}" type="datetimeFigureOut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21BF0-3DCC-41D9-B3DC-6871F9F26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F863F-D085-4BAB-81FB-1684F6CFB3D8}" type="datetimeFigureOut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21BF0-3DCC-41D9-B3DC-6871F9F26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F863F-D085-4BAB-81FB-1684F6CFB3D8}" type="datetimeFigureOut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21BF0-3DCC-41D9-B3DC-6871F9F26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F863F-D085-4BAB-81FB-1684F6CFB3D8}" type="datetimeFigureOut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21BF0-3DCC-41D9-B3DC-6871F9F26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F863F-D085-4BAB-81FB-1684F6CFB3D8}" type="datetimeFigureOut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21BF0-3DCC-41D9-B3DC-6871F9F26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F863F-D085-4BAB-81FB-1684F6CFB3D8}" type="datetimeFigureOut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21BF0-3DCC-41D9-B3DC-6871F9F26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F863F-D085-4BAB-81FB-1684F6CFB3D8}" type="datetimeFigureOut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21BF0-3DCC-41D9-B3DC-6871F9F26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F863F-D085-4BAB-81FB-1684F6CFB3D8}" type="datetimeFigureOut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21BF0-3DCC-41D9-B3DC-6871F9F26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F863F-D085-4BAB-81FB-1684F6CFB3D8}" type="datetimeFigureOut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21BF0-3DCC-41D9-B3DC-6871F9F26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F863F-D085-4BAB-81FB-1684F6CFB3D8}" type="datetimeFigureOut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21BF0-3DCC-41D9-B3DC-6871F9F26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F863F-D085-4BAB-81FB-1684F6CFB3D8}" type="datetimeFigureOut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21BF0-3DCC-41D9-B3DC-6871F9F26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marketplace.visualstudio.com/items?itemName=TheQtCompany.QtVisualStudioTools2019" TargetMode="External"/><Relationship Id="rId7" Type="http://schemas.openxmlformats.org/officeDocument/2006/relationships/hyperlink" Target="https://visualstudio.microsoft.com/downloads/" TargetMode="External"/><Relationship Id="rId2" Type="http://schemas.openxmlformats.org/officeDocument/2006/relationships/hyperlink" Target="https://marketplace.visualstudio.com/items?itemName=TheQtCompany.QtVisualStudioTools-1912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qt.io/download-qt-installer" TargetMode="External"/><Relationship Id="rId5" Type="http://schemas.openxmlformats.org/officeDocument/2006/relationships/hyperlink" Target="https://www.qt.io/download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wnload.qt.io/official_releases/qt/5.12/5.12.10/qt-opensource-windows-x86-5.12.10.exe.mirrorlist" TargetMode="External"/><Relationship Id="rId4" Type="http://schemas.openxmlformats.org/officeDocument/2006/relationships/hyperlink" Target="https://www.qt.io/offline-installer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2812624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/>
              <a:t>+</a:t>
            </a:r>
            <a:endParaRPr lang="en-US" sz="8000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381000"/>
            <a:ext cx="12192000" cy="84137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CSCI-4565/5565: </a:t>
            </a:r>
            <a:r>
              <a:rPr lang="en-US" sz="3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OpenGL + Qt (interfaces)</a:t>
            </a:r>
            <a:endParaRPr lang="en-US" sz="3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699" y="5671901"/>
            <a:ext cx="2748601" cy="73543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12192000" cy="8455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072" y="2321637"/>
            <a:ext cx="4883740" cy="24398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195" y="1633328"/>
            <a:ext cx="3816512" cy="381651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5212080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Shane Transue, PhD – Graphics/Physics Simulation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604434" y="1685675"/>
            <a:ext cx="1111549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What? </a:t>
            </a:r>
            <a:r>
              <a:rPr lang="en-US" sz="2000" dirty="0" smtClean="0"/>
              <a:t>A cross-platform UI framework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Like: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wxWidgets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FLTK,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etc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(Much more than GLUT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!)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Available for: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C+, Python, Go, Haskell, etc.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/>
              <a:t>Why? </a:t>
            </a:r>
            <a:r>
              <a:rPr lang="en-US" sz="2000" dirty="0" smtClean="0"/>
              <a:t>Develop your applications interface once, deploy to all systems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Support: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Windows, Mac, Linux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(Mac/Linux can use Creator IDE)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Easy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to use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Easy to customize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– Qt CSS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Easy to design complex interfaces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(no code bloat, crazy macros)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/>
              <a:t>What is the catch? </a:t>
            </a:r>
            <a:r>
              <a:rPr lang="en-US" sz="2000" dirty="0" smtClean="0"/>
              <a:t>Is not </a:t>
            </a:r>
            <a:r>
              <a:rPr lang="en-US" sz="2000" i="1" dirty="0" smtClean="0"/>
              <a:t>free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Commercial license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quite expensive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Alternative: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Qt Open source (LGPL)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Open source works for what we need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Much better to learn than many other frameworks (less overhead)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Qt: </a:t>
            </a:r>
            <a:r>
              <a:rPr lang="en-US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TLDR</a:t>
            </a:r>
            <a:endParaRPr lang="en-US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220326"/>
            <a:ext cx="12192000" cy="637674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3D 2">
            <a:extLst>
              <a:ext uri="{FF2B5EF4-FFF2-40B4-BE49-F238E27FC236}">
                <a16:creationId xmlns:a16="http://schemas.microsoft.com/office/drawing/2014/main" id="{B50B1AB8-F700-4516-825B-6175463CCD3C}"/>
              </a:ext>
            </a:extLst>
          </p:cNvPr>
          <p:cNvSpPr txBox="1"/>
          <p:nvPr/>
        </p:nvSpPr>
        <p:spPr>
          <a:xfrm>
            <a:off x="240030" y="6369886"/>
            <a:ext cx="9326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z="1600" b="1" dirty="0" smtClean="0">
                <a:solidFill>
                  <a:schemeClr val="bg1">
                    <a:lumMod val="75000"/>
                  </a:schemeClr>
                </a:solidFill>
              </a:rPr>
              <a:t>Introduction to Graphics: 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Qt and OpenGL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716" y="6291279"/>
            <a:ext cx="1852864" cy="49576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0"/>
            <a:ext cx="12192000" cy="8455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164" y="882594"/>
            <a:ext cx="2930236" cy="21488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26434" y="3218818"/>
            <a:ext cx="2930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Coding Configuration: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Visual Studio 201X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Qt v &gt;= 5.12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Visual Studio Qt Plugin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77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604434" y="1685675"/>
            <a:ext cx="11115498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Programming in Qt is different than GLUT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FreeGlut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(the modern version) is severely limited (mouse + keyboard + context menu)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Need a lot more control (controls, buttons,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very long list of everything else..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Program Structure: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Qt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changes how to write the code, but it’s the same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init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display, resize)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Designing Graphics Interfaces: </a:t>
            </a:r>
            <a:r>
              <a:rPr lang="en-US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Freeglut [vs] Qt</a:t>
            </a:r>
            <a:endParaRPr lang="en-US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220326"/>
            <a:ext cx="12192000" cy="637674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716" y="6291279"/>
            <a:ext cx="1852864" cy="49576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0"/>
            <a:ext cx="12192000" cy="8455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8321" y="3995960"/>
            <a:ext cx="2943920" cy="39618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OpenGL Code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924119" y="3995960"/>
            <a:ext cx="3579540" cy="39618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Qt Application/Widgets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715537" y="3995960"/>
            <a:ext cx="3579540" cy="39618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Main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8321" y="4544107"/>
            <a:ext cx="2943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Custom objects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Rendering 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Manages </a:t>
            </a:r>
            <a:r>
              <a:rPr lang="en-US" b="1" dirty="0" smtClean="0"/>
              <a:t>things</a:t>
            </a:r>
            <a:r>
              <a:rPr lang="en-US" dirty="0" smtClean="0"/>
              <a:t> </a:t>
            </a:r>
            <a:r>
              <a:rPr lang="en-US" b="1" dirty="0" smtClean="0"/>
              <a:t>that go in a </a:t>
            </a:r>
            <a:r>
              <a:rPr lang="en-US" dirty="0" smtClean="0"/>
              <a:t>viewport</a:t>
            </a:r>
            <a:endParaRPr lang="en-US" b="1" dirty="0" smtClean="0"/>
          </a:p>
        </p:txBody>
      </p:sp>
      <p:sp>
        <p:nvSpPr>
          <p:cNvPr id="51" name="TextBox 50"/>
          <p:cNvSpPr txBox="1"/>
          <p:nvPr/>
        </p:nvSpPr>
        <p:spPr>
          <a:xfrm>
            <a:off x="3924119" y="4541708"/>
            <a:ext cx="35795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Defines app. features, layout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Contains</a:t>
            </a:r>
            <a:r>
              <a:rPr lang="en-US" b="1" dirty="0" smtClean="0"/>
              <a:t> </a:t>
            </a:r>
            <a:r>
              <a:rPr lang="en-US" dirty="0" smtClean="0"/>
              <a:t>controls, functionality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Defines how </a:t>
            </a:r>
            <a:r>
              <a:rPr lang="en-US" b="1" dirty="0" smtClean="0"/>
              <a:t>viewports behave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15536" y="4541708"/>
            <a:ext cx="386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Glut: </a:t>
            </a:r>
            <a:r>
              <a:rPr lang="en-US" dirty="0" smtClean="0"/>
              <a:t>Everything goes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Qt: </a:t>
            </a:r>
            <a:r>
              <a:rPr lang="en-US" dirty="0" smtClean="0"/>
              <a:t>Don’t really need to touch this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Unless you want a </a:t>
            </a:r>
            <a:r>
              <a:rPr lang="en-US" i="1" dirty="0" smtClean="0"/>
              <a:t>splash screen</a:t>
            </a:r>
          </a:p>
        </p:txBody>
      </p:sp>
      <p:sp>
        <p:nvSpPr>
          <p:cNvPr id="16" name="TextBox 3D 2">
            <a:extLst>
              <a:ext uri="{FF2B5EF4-FFF2-40B4-BE49-F238E27FC236}">
                <a16:creationId xmlns:a16="http://schemas.microsoft.com/office/drawing/2014/main" id="{B50B1AB8-F700-4516-825B-6175463CCD3C}"/>
              </a:ext>
            </a:extLst>
          </p:cNvPr>
          <p:cNvSpPr txBox="1"/>
          <p:nvPr/>
        </p:nvSpPr>
        <p:spPr>
          <a:xfrm>
            <a:off x="240030" y="6369886"/>
            <a:ext cx="9326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z="1600" b="1" dirty="0" smtClean="0">
                <a:solidFill>
                  <a:schemeClr val="bg1">
                    <a:lumMod val="75000"/>
                  </a:schemeClr>
                </a:solidFill>
              </a:rPr>
              <a:t>Introduction to Graphics: 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Qt and OpenGL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04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604434" y="1685675"/>
            <a:ext cx="1111549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How to use Qt? </a:t>
            </a:r>
            <a:r>
              <a:rPr lang="en-US" sz="2000" dirty="0" smtClean="0"/>
              <a:t>Numerous methods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Qt Creator Oriented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(Design, compiling, running, etc.)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Code Oriented: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Design in Qt Designer, code in Visual Studio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/>
              <a:t>Why?: </a:t>
            </a:r>
            <a:r>
              <a:rPr lang="en-US" sz="2000" dirty="0" smtClean="0"/>
              <a:t>Develop everything in code, minimize UI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Only need signal slots, basic UI classes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cs typeface="Times New Roman" pitchFamily="18" charset="0"/>
              </a:rPr>
              <a:t>What do we need to know - Concepts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Basic UI development and controls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OpenGL Integration (Qt specific)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Signals/slots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Basic OpenGL application + UI</a:t>
            </a:r>
            <a:endParaRPr lang="en-US" dirty="0" smtClean="0"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Qt: </a:t>
            </a:r>
            <a:r>
              <a:rPr lang="en-US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TLDR</a:t>
            </a:r>
            <a:endParaRPr lang="en-US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220326"/>
            <a:ext cx="12192000" cy="637674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3D 2">
            <a:extLst>
              <a:ext uri="{FF2B5EF4-FFF2-40B4-BE49-F238E27FC236}">
                <a16:creationId xmlns:a16="http://schemas.microsoft.com/office/drawing/2014/main" id="{B50B1AB8-F700-4516-825B-6175463CCD3C}"/>
              </a:ext>
            </a:extLst>
          </p:cNvPr>
          <p:cNvSpPr txBox="1"/>
          <p:nvPr/>
        </p:nvSpPr>
        <p:spPr>
          <a:xfrm>
            <a:off x="240030" y="6369886"/>
            <a:ext cx="9326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z="1600" b="1" dirty="0" smtClean="0">
                <a:solidFill>
                  <a:schemeClr val="bg1">
                    <a:lumMod val="75000"/>
                  </a:schemeClr>
                </a:solidFill>
              </a:rPr>
              <a:t>Introduction to Graphics: 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Qt and OpenGL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716" y="6291279"/>
            <a:ext cx="1852864" cy="49576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0"/>
            <a:ext cx="12192000" cy="8455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158" y="3788804"/>
            <a:ext cx="1403684" cy="10293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868" y="2896541"/>
            <a:ext cx="3947532" cy="30001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34868" y="1166783"/>
            <a:ext cx="1726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Example Qt App</a:t>
            </a:r>
            <a:endParaRPr lang="en-US" b="1" dirty="0"/>
          </a:p>
        </p:txBody>
      </p:sp>
      <p:cxnSp>
        <p:nvCxnSpPr>
          <p:cNvPr id="13" name="Elbow Connector 12"/>
          <p:cNvCxnSpPr>
            <a:stCxn id="5" idx="3"/>
            <a:endCxn id="4" idx="0"/>
          </p:cNvCxnSpPr>
          <p:nvPr/>
        </p:nvCxnSpPr>
        <p:spPr>
          <a:xfrm>
            <a:off x="9361238" y="1351449"/>
            <a:ext cx="247396" cy="1545092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090" y="1166783"/>
            <a:ext cx="1536115" cy="1536115"/>
          </a:xfrm>
          <a:prstGeom prst="rect">
            <a:avLst/>
          </a:prstGeom>
        </p:spPr>
      </p:pic>
      <p:cxnSp>
        <p:nvCxnSpPr>
          <p:cNvPr id="22" name="Elbow Connector 21"/>
          <p:cNvCxnSpPr/>
          <p:nvPr/>
        </p:nvCxnSpPr>
        <p:spPr>
          <a:xfrm rot="5400000">
            <a:off x="9430352" y="3080085"/>
            <a:ext cx="2423160" cy="926431"/>
          </a:xfrm>
          <a:prstGeom prst="bentConnector3">
            <a:avLst/>
          </a:prstGeom>
          <a:ln>
            <a:solidFill>
              <a:srgbClr val="00D00F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Elbow Connector 23"/>
          <p:cNvCxnSpPr/>
          <p:nvPr/>
        </p:nvCxnSpPr>
        <p:spPr>
          <a:xfrm flipV="1">
            <a:off x="6880860" y="3338921"/>
            <a:ext cx="868680" cy="855889"/>
          </a:xfrm>
          <a:prstGeom prst="bentConnector3">
            <a:avLst/>
          </a:prstGeom>
          <a:ln>
            <a:solidFill>
              <a:srgbClr val="00D00F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971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6625627" y="2646010"/>
            <a:ext cx="2419350" cy="157367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 smtClean="0"/>
              <a:t>Generated Files</a:t>
            </a:r>
            <a:endParaRPr lang="en-US" b="1" dirty="0"/>
          </a:p>
        </p:txBody>
      </p:sp>
      <p:sp>
        <p:nvSpPr>
          <p:cNvPr id="31" name="Rectangle 30"/>
          <p:cNvSpPr/>
          <p:nvPr/>
        </p:nvSpPr>
        <p:spPr>
          <a:xfrm>
            <a:off x="609600" y="3478292"/>
            <a:ext cx="2979420" cy="11770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 smtClean="0"/>
              <a:t>Designer Files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09600" y="1931897"/>
            <a:ext cx="2979420" cy="117706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/>
              <a:t>Application </a:t>
            </a:r>
            <a:r>
              <a:rPr lang="en-US" b="1" dirty="0" smtClean="0"/>
              <a:t>Code (Your code)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Qt: </a:t>
            </a:r>
            <a:r>
              <a:rPr lang="en-US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Design + MOC</a:t>
            </a:r>
            <a:endParaRPr lang="en-US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220326"/>
            <a:ext cx="12192000" cy="637674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3D 2">
            <a:extLst>
              <a:ext uri="{FF2B5EF4-FFF2-40B4-BE49-F238E27FC236}">
                <a16:creationId xmlns:a16="http://schemas.microsoft.com/office/drawing/2014/main" id="{B50B1AB8-F700-4516-825B-6175463CCD3C}"/>
              </a:ext>
            </a:extLst>
          </p:cNvPr>
          <p:cNvSpPr txBox="1"/>
          <p:nvPr/>
        </p:nvSpPr>
        <p:spPr>
          <a:xfrm>
            <a:off x="240030" y="6369886"/>
            <a:ext cx="9326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z="1600" b="1" dirty="0" smtClean="0">
                <a:solidFill>
                  <a:schemeClr val="bg1">
                    <a:lumMod val="75000"/>
                  </a:schemeClr>
                </a:solidFill>
              </a:rPr>
              <a:t>Introduction to Graphics: 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Qt and OpenGL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716" y="6291279"/>
            <a:ext cx="1852864" cy="49576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0"/>
            <a:ext cx="12192000" cy="8455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877067" y="3074613"/>
            <a:ext cx="1924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</a:t>
            </a:r>
            <a:r>
              <a:rPr lang="en-US" dirty="0" smtClean="0"/>
              <a:t>oc_*.cpp</a:t>
            </a:r>
          </a:p>
          <a:p>
            <a:pPr algn="ctr"/>
            <a:r>
              <a:rPr lang="en-US" dirty="0" smtClean="0"/>
              <a:t>Generated Files</a:t>
            </a:r>
          </a:p>
          <a:p>
            <a:pPr algn="ctr"/>
            <a:r>
              <a:rPr lang="en-US" dirty="0" smtClean="0"/>
              <a:t>(don’t touch!)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09599" y="2289763"/>
            <a:ext cx="2979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*.h files</a:t>
            </a:r>
          </a:p>
          <a:p>
            <a:r>
              <a:rPr lang="en-US" dirty="0" smtClean="0"/>
              <a:t>*.</a:t>
            </a:r>
            <a:r>
              <a:rPr lang="en-US" dirty="0" err="1" smtClean="0"/>
              <a:t>cpp</a:t>
            </a:r>
            <a:r>
              <a:rPr lang="en-US" dirty="0" smtClean="0"/>
              <a:t> files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9600" y="3912495"/>
            <a:ext cx="2979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*.</a:t>
            </a:r>
            <a:r>
              <a:rPr lang="en-US" dirty="0" err="1" smtClean="0"/>
              <a:t>ui</a:t>
            </a:r>
            <a:r>
              <a:rPr lang="en-US" dirty="0" smtClean="0"/>
              <a:t> (Qt Interface)</a:t>
            </a:r>
          </a:p>
          <a:p>
            <a:r>
              <a:rPr lang="en-US" dirty="0" smtClean="0"/>
              <a:t>*.res (Resources)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897648" y="2646010"/>
            <a:ext cx="2419350" cy="157367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/>
              <a:t>Meta Object Compiler</a:t>
            </a:r>
          </a:p>
          <a:p>
            <a:pPr algn="ctr"/>
            <a:r>
              <a:rPr lang="en-US" b="1" dirty="0"/>
              <a:t>(MOC Compiler)</a:t>
            </a:r>
          </a:p>
        </p:txBody>
      </p:sp>
      <p:sp>
        <p:nvSpPr>
          <p:cNvPr id="36" name="Rectangle 35"/>
          <p:cNvSpPr/>
          <p:nvPr/>
        </p:nvSpPr>
        <p:spPr>
          <a:xfrm>
            <a:off x="9353606" y="2646010"/>
            <a:ext cx="2419350" cy="157367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/>
              <a:t>C++ Compiler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011929" y="3355047"/>
            <a:ext cx="1988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Generates Qt </a:t>
            </a:r>
          </a:p>
          <a:p>
            <a:pPr algn="ctr"/>
            <a:r>
              <a:rPr lang="en-US" dirty="0" smtClean="0"/>
              <a:t>specific files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9353606" y="4613215"/>
            <a:ext cx="2419350" cy="43884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Executable</a:t>
            </a:r>
            <a:endParaRPr lang="en-US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9566911" y="3036986"/>
            <a:ext cx="2015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Compiles all files together (normally)</a:t>
            </a:r>
            <a:endParaRPr lang="en-US" dirty="0"/>
          </a:p>
        </p:txBody>
      </p:sp>
      <p:cxnSp>
        <p:nvCxnSpPr>
          <p:cNvPr id="40" name="Elbow Connector 39"/>
          <p:cNvCxnSpPr>
            <a:stCxn id="29" idx="3"/>
            <a:endCxn id="35" idx="1"/>
          </p:cNvCxnSpPr>
          <p:nvPr/>
        </p:nvCxnSpPr>
        <p:spPr>
          <a:xfrm flipV="1">
            <a:off x="3589018" y="3432849"/>
            <a:ext cx="308630" cy="80281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Elbow Connector 41"/>
          <p:cNvCxnSpPr>
            <a:stCxn id="25" idx="3"/>
            <a:endCxn id="35" idx="1"/>
          </p:cNvCxnSpPr>
          <p:nvPr/>
        </p:nvCxnSpPr>
        <p:spPr>
          <a:xfrm>
            <a:off x="3589018" y="2612929"/>
            <a:ext cx="308630" cy="81992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35" idx="3"/>
            <a:endCxn id="32" idx="1"/>
          </p:cNvCxnSpPr>
          <p:nvPr/>
        </p:nvCxnSpPr>
        <p:spPr>
          <a:xfrm>
            <a:off x="6316998" y="3432849"/>
            <a:ext cx="30862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32" idx="3"/>
            <a:endCxn id="36" idx="1"/>
          </p:cNvCxnSpPr>
          <p:nvPr/>
        </p:nvCxnSpPr>
        <p:spPr>
          <a:xfrm>
            <a:off x="9044977" y="3432849"/>
            <a:ext cx="30862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36" idx="2"/>
            <a:endCxn id="38" idx="0"/>
          </p:cNvCxnSpPr>
          <p:nvPr/>
        </p:nvCxnSpPr>
        <p:spPr>
          <a:xfrm>
            <a:off x="10563281" y="4219688"/>
            <a:ext cx="0" cy="3935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609598" y="1551099"/>
            <a:ext cx="2979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Development Code/Design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3897648" y="2148274"/>
            <a:ext cx="7875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Automated through VS/Qt Creator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609597" y="4732416"/>
            <a:ext cx="2979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User Interface Design</a:t>
            </a:r>
          </a:p>
          <a:p>
            <a:pPr algn="ctr"/>
            <a:r>
              <a:rPr lang="en-US" dirty="0" smtClean="0"/>
              <a:t>(Qt Designer)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9353606" y="5134931"/>
            <a:ext cx="2419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Windowed Application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91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Qt: </a:t>
            </a:r>
            <a:r>
              <a:rPr lang="en-US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The concept of Signals and Slots (event routing)</a:t>
            </a:r>
            <a:endParaRPr lang="en-US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220326"/>
            <a:ext cx="12192000" cy="637674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3D 2">
            <a:extLst>
              <a:ext uri="{FF2B5EF4-FFF2-40B4-BE49-F238E27FC236}">
                <a16:creationId xmlns:a16="http://schemas.microsoft.com/office/drawing/2014/main" id="{B50B1AB8-F700-4516-825B-6175463CCD3C}"/>
              </a:ext>
            </a:extLst>
          </p:cNvPr>
          <p:cNvSpPr txBox="1"/>
          <p:nvPr/>
        </p:nvSpPr>
        <p:spPr>
          <a:xfrm>
            <a:off x="240030" y="6369886"/>
            <a:ext cx="9326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z="1600" b="1" dirty="0" smtClean="0">
                <a:solidFill>
                  <a:schemeClr val="bg1">
                    <a:lumMod val="75000"/>
                  </a:schemeClr>
                </a:solidFill>
              </a:rPr>
              <a:t>Introduction to Graphics: 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Qt and OpenGL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716" y="6291279"/>
            <a:ext cx="1852864" cy="49576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0"/>
            <a:ext cx="12192000" cy="8455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670" y="1417638"/>
            <a:ext cx="4248150" cy="41246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7230" y="1748790"/>
            <a:ext cx="63779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Signals: </a:t>
            </a:r>
            <a:r>
              <a:rPr lang="en-US" dirty="0" smtClean="0"/>
              <a:t>Generated events tied to an object (sent to a slot)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Ex: </a:t>
            </a:r>
            <a:r>
              <a:rPr lang="en-US" dirty="0" smtClean="0"/>
              <a:t>Button click (event = user clicked a button)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Sent by button, signal = on release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Slots: </a:t>
            </a:r>
            <a:r>
              <a:rPr lang="en-US" dirty="0" smtClean="0"/>
              <a:t>Captures events, defined as a callback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Qt does this internally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Ex: </a:t>
            </a:r>
            <a:r>
              <a:rPr lang="en-US" dirty="0" smtClean="0"/>
              <a:t>Button click callback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Receiver/slot </a:t>
            </a:r>
            <a:r>
              <a:rPr lang="en-US" dirty="0" smtClean="0"/>
              <a:t>= a function within your class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Connect: </a:t>
            </a:r>
            <a:r>
              <a:rPr lang="en-US" dirty="0" smtClean="0"/>
              <a:t>Attach (plug in) a signal to a slot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Provided in all Qt objects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49434" y="1839102"/>
            <a:ext cx="750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Signals: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627180" y="2406749"/>
            <a:ext cx="595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Slots: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61368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Qt: </a:t>
            </a:r>
            <a:r>
              <a:rPr lang="en-US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Architecture</a:t>
            </a:r>
            <a:r>
              <a:rPr lang="en-US" sz="3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TLDR</a:t>
            </a:r>
            <a:endParaRPr lang="en-US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220326"/>
            <a:ext cx="12192000" cy="637674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3D 2">
            <a:extLst>
              <a:ext uri="{FF2B5EF4-FFF2-40B4-BE49-F238E27FC236}">
                <a16:creationId xmlns:a16="http://schemas.microsoft.com/office/drawing/2014/main" id="{B50B1AB8-F700-4516-825B-6175463CCD3C}"/>
              </a:ext>
            </a:extLst>
          </p:cNvPr>
          <p:cNvSpPr txBox="1"/>
          <p:nvPr/>
        </p:nvSpPr>
        <p:spPr>
          <a:xfrm>
            <a:off x="240030" y="6369886"/>
            <a:ext cx="9326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z="1600" b="1" dirty="0" smtClean="0">
                <a:solidFill>
                  <a:schemeClr val="bg1">
                    <a:lumMod val="75000"/>
                  </a:schemeClr>
                </a:solidFill>
              </a:rPr>
              <a:t>Introduction to Graphics: 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Qt and OpenGL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716" y="6291279"/>
            <a:ext cx="1852864" cy="49576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0"/>
            <a:ext cx="12192000" cy="8455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37" y="1443466"/>
            <a:ext cx="2743235" cy="20848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957" y="1567198"/>
            <a:ext cx="5689759" cy="4318458"/>
          </a:xfrm>
          <a:prstGeom prst="rect">
            <a:avLst/>
          </a:prstGeom>
        </p:spPr>
      </p:pic>
      <p:cxnSp>
        <p:nvCxnSpPr>
          <p:cNvPr id="12" name="Elbow Connector 11"/>
          <p:cNvCxnSpPr>
            <a:stCxn id="4" idx="3"/>
          </p:cNvCxnSpPr>
          <p:nvPr/>
        </p:nvCxnSpPr>
        <p:spPr>
          <a:xfrm flipV="1">
            <a:off x="3322372" y="1908810"/>
            <a:ext cx="1550635" cy="577085"/>
          </a:xfrm>
          <a:prstGeom prst="bentConnector3">
            <a:avLst/>
          </a:prstGeom>
          <a:ln>
            <a:solidFill>
              <a:srgbClr val="00D00F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303797" y="5100688"/>
            <a:ext cx="1596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Cross-platform</a:t>
            </a:r>
            <a:endParaRPr lang="en-US" b="1" dirty="0"/>
          </a:p>
        </p:txBody>
      </p:sp>
      <p:cxnSp>
        <p:nvCxnSpPr>
          <p:cNvPr id="16" name="Elbow Connector 15"/>
          <p:cNvCxnSpPr>
            <a:stCxn id="14" idx="3"/>
          </p:cNvCxnSpPr>
          <p:nvPr/>
        </p:nvCxnSpPr>
        <p:spPr>
          <a:xfrm>
            <a:off x="2900324" y="5285354"/>
            <a:ext cx="1588633" cy="202518"/>
          </a:xfrm>
          <a:prstGeom prst="bentConnector3">
            <a:avLst/>
          </a:prstGeom>
          <a:ln>
            <a:solidFill>
              <a:srgbClr val="00D00F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9469464" y="1908810"/>
            <a:ext cx="1053885" cy="0"/>
          </a:xfrm>
          <a:prstGeom prst="straightConnector1">
            <a:avLst/>
          </a:prstGeom>
          <a:ln>
            <a:solidFill>
              <a:srgbClr val="00D00F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542590" y="1724144"/>
            <a:ext cx="11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Your code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8568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Qt: </a:t>
            </a:r>
            <a:r>
              <a:rPr lang="en-US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TLDR</a:t>
            </a:r>
            <a:r>
              <a:rPr lang="en-US" sz="3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Class Hierarchy </a:t>
            </a:r>
            <a:endParaRPr lang="en-US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220326"/>
            <a:ext cx="12192000" cy="637674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3D 2">
            <a:extLst>
              <a:ext uri="{FF2B5EF4-FFF2-40B4-BE49-F238E27FC236}">
                <a16:creationId xmlns:a16="http://schemas.microsoft.com/office/drawing/2014/main" id="{B50B1AB8-F700-4516-825B-6175463CCD3C}"/>
              </a:ext>
            </a:extLst>
          </p:cNvPr>
          <p:cNvSpPr txBox="1"/>
          <p:nvPr/>
        </p:nvSpPr>
        <p:spPr>
          <a:xfrm>
            <a:off x="240030" y="6369886"/>
            <a:ext cx="9326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z="1600" b="1" dirty="0" smtClean="0">
                <a:solidFill>
                  <a:schemeClr val="bg1">
                    <a:lumMod val="75000"/>
                  </a:schemeClr>
                </a:solidFill>
              </a:rPr>
              <a:t>Introduction to Graphics: 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Qt and OpenGL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716" y="6291279"/>
            <a:ext cx="1852864" cy="49576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0"/>
            <a:ext cx="12192000" cy="8455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950" y="1810909"/>
            <a:ext cx="4430630" cy="33672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1" y="1309625"/>
            <a:ext cx="6861588" cy="3748770"/>
          </a:xfrm>
          <a:prstGeom prst="rect">
            <a:avLst/>
          </a:prstGeom>
        </p:spPr>
      </p:pic>
      <p:cxnSp>
        <p:nvCxnSpPr>
          <p:cNvPr id="11" name="Elbow Connector 10"/>
          <p:cNvCxnSpPr/>
          <p:nvPr/>
        </p:nvCxnSpPr>
        <p:spPr>
          <a:xfrm flipV="1">
            <a:off x="7189470" y="3626603"/>
            <a:ext cx="621676" cy="396757"/>
          </a:xfrm>
          <a:prstGeom prst="bentConnector3">
            <a:avLst/>
          </a:prstGeom>
          <a:ln>
            <a:solidFill>
              <a:srgbClr val="00D00F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>
            <a:off x="5817870" y="2445574"/>
            <a:ext cx="1908810" cy="119841"/>
          </a:xfrm>
          <a:prstGeom prst="bentConnector3">
            <a:avLst/>
          </a:prstGeom>
          <a:ln>
            <a:solidFill>
              <a:srgbClr val="00D00F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113521" y="1205091"/>
            <a:ext cx="1760034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D00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QOpenGLWidget</a:t>
            </a:r>
          </a:p>
        </p:txBody>
      </p:sp>
      <p:cxnSp>
        <p:nvCxnSpPr>
          <p:cNvPr id="20" name="Elbow Connector 19"/>
          <p:cNvCxnSpPr>
            <a:stCxn id="18" idx="0"/>
          </p:cNvCxnSpPr>
          <p:nvPr/>
        </p:nvCxnSpPr>
        <p:spPr>
          <a:xfrm rot="16200000" flipH="1" flipV="1">
            <a:off x="7360241" y="-337281"/>
            <a:ext cx="1090925" cy="4175668"/>
          </a:xfrm>
          <a:prstGeom prst="bentConnector4">
            <a:avLst>
              <a:gd name="adj1" fmla="val -20955"/>
              <a:gd name="adj2" fmla="val 76961"/>
            </a:avLst>
          </a:prstGeom>
          <a:ln>
            <a:solidFill>
              <a:srgbClr val="00D00F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0" y="5447071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Everything is a </a:t>
            </a:r>
            <a:r>
              <a:rPr lang="en-US" i="1" dirty="0" err="1" smtClean="0"/>
              <a:t>QObject</a:t>
            </a:r>
            <a:r>
              <a:rPr lang="en-US" i="1" dirty="0" smtClean="0"/>
              <a:t>, most of the time you will use </a:t>
            </a:r>
            <a:r>
              <a:rPr lang="en-US" i="1" dirty="0" err="1" smtClean="0"/>
              <a:t>QWidgets</a:t>
            </a:r>
            <a:r>
              <a:rPr lang="en-US" i="1" dirty="0" smtClean="0"/>
              <a:t> for UI</a:t>
            </a:r>
            <a:endParaRPr lang="en-US" i="1" dirty="0"/>
          </a:p>
        </p:txBody>
      </p:sp>
      <p:cxnSp>
        <p:nvCxnSpPr>
          <p:cNvPr id="33" name="Straight Arrow Connector 32"/>
          <p:cNvCxnSpPr>
            <a:stCxn id="18" idx="2"/>
          </p:cNvCxnSpPr>
          <p:nvPr/>
        </p:nvCxnSpPr>
        <p:spPr>
          <a:xfrm>
            <a:off x="9993538" y="1574423"/>
            <a:ext cx="0" cy="1488817"/>
          </a:xfrm>
          <a:prstGeom prst="straightConnector1">
            <a:avLst/>
          </a:prstGeom>
          <a:ln>
            <a:solidFill>
              <a:srgbClr val="00D00F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036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Qt Example</a:t>
            </a:r>
            <a:r>
              <a:rPr lang="en-US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: px-studio: 3D printing elastic materials</a:t>
            </a:r>
            <a:endParaRPr lang="en-US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220326"/>
            <a:ext cx="12192000" cy="637674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3D 2">
            <a:extLst>
              <a:ext uri="{FF2B5EF4-FFF2-40B4-BE49-F238E27FC236}">
                <a16:creationId xmlns:a16="http://schemas.microsoft.com/office/drawing/2014/main" id="{B50B1AB8-F700-4516-825B-6175463CCD3C}"/>
              </a:ext>
            </a:extLst>
          </p:cNvPr>
          <p:cNvSpPr txBox="1"/>
          <p:nvPr/>
        </p:nvSpPr>
        <p:spPr>
          <a:xfrm>
            <a:off x="240030" y="6369886"/>
            <a:ext cx="9326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z="1600" b="1" dirty="0" smtClean="0">
                <a:solidFill>
                  <a:schemeClr val="bg1">
                    <a:lumMod val="75000"/>
                  </a:schemeClr>
                </a:solidFill>
              </a:rPr>
              <a:t>Introduction to Graphics: 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Qt and OpenGL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716" y="6291279"/>
            <a:ext cx="1852864" cy="49576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0"/>
            <a:ext cx="12192000" cy="8455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297" y="1488591"/>
            <a:ext cx="8841406" cy="44217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335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604434" y="1685675"/>
            <a:ext cx="1111549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CSS: </a:t>
            </a:r>
            <a:r>
              <a:rPr lang="en-US" sz="2000" dirty="0" smtClean="0"/>
              <a:t>Easily customize, design UI elements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Works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almost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exactly like you would think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Provides custom selectors for Qt things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All controls can be customized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8">
              <a:lnSpc>
                <a:spcPct val="150000"/>
              </a:lnSpc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Example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cs typeface="Times New Roman" pitchFamily="18" charset="0"/>
              </a:rPr>
              <a:t>How: </a:t>
            </a:r>
            <a:r>
              <a:rPr lang="en-US" sz="2000" dirty="0" smtClean="0">
                <a:cs typeface="Times New Roman" pitchFamily="18" charset="0"/>
              </a:rPr>
              <a:t>Qt Designer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Select a UI widget in the designer, change CSS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example: background-color: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rgb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(100, 100, 100);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Qt + OpenGL: </a:t>
            </a:r>
            <a:r>
              <a:rPr lang="en-US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UI Customization through CSS</a:t>
            </a:r>
            <a:endParaRPr lang="en-US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220326"/>
            <a:ext cx="12192000" cy="637674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716" y="6291279"/>
            <a:ext cx="1852864" cy="49576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0"/>
            <a:ext cx="12192000" cy="8455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3D 2">
            <a:extLst>
              <a:ext uri="{FF2B5EF4-FFF2-40B4-BE49-F238E27FC236}">
                <a16:creationId xmlns:a16="http://schemas.microsoft.com/office/drawing/2014/main" id="{B50B1AB8-F700-4516-825B-6175463CCD3C}"/>
              </a:ext>
            </a:extLst>
          </p:cNvPr>
          <p:cNvSpPr txBox="1"/>
          <p:nvPr/>
        </p:nvSpPr>
        <p:spPr>
          <a:xfrm>
            <a:off x="240030" y="6369886"/>
            <a:ext cx="9326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z="1600" b="1" dirty="0" smtClean="0">
                <a:solidFill>
                  <a:schemeClr val="bg1">
                    <a:lumMod val="75000"/>
                  </a:schemeClr>
                </a:solidFill>
              </a:rPr>
              <a:t>Introduction to Graphics: 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Qt and OpenGL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976" y="1488591"/>
            <a:ext cx="3907557" cy="43978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688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604434" y="1685675"/>
            <a:ext cx="1111549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What we will cover (an easy way of):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Creating a basic window (Independent of IDE, using Designer)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Create a custom OpenGL viewport class 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Add some graphics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Add some controls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Tie them together and change graphics based on user interface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controls (signals/slots)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Designing Graphics Interfaces: </a:t>
            </a:r>
            <a:r>
              <a:rPr lang="en-US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OpenGL + Qt</a:t>
            </a:r>
            <a:endParaRPr lang="en-US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220326"/>
            <a:ext cx="12192000" cy="637674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716" y="6291279"/>
            <a:ext cx="1852864" cy="49576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0"/>
            <a:ext cx="12192000" cy="8455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3D 2">
            <a:extLst>
              <a:ext uri="{FF2B5EF4-FFF2-40B4-BE49-F238E27FC236}">
                <a16:creationId xmlns:a16="http://schemas.microsoft.com/office/drawing/2014/main" id="{B50B1AB8-F700-4516-825B-6175463CCD3C}"/>
              </a:ext>
            </a:extLst>
          </p:cNvPr>
          <p:cNvSpPr txBox="1"/>
          <p:nvPr/>
        </p:nvSpPr>
        <p:spPr>
          <a:xfrm>
            <a:off x="240030" y="6369886"/>
            <a:ext cx="9326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z="1600" b="1" dirty="0" smtClean="0">
                <a:solidFill>
                  <a:schemeClr val="bg1">
                    <a:lumMod val="75000"/>
                  </a:schemeClr>
                </a:solidFill>
              </a:rPr>
              <a:t>Introduction to Graphics: 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Qt and OpenGL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20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199120" y="3929381"/>
            <a:ext cx="3383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Download VS Qt </a:t>
            </a:r>
            <a:r>
              <a:rPr lang="en-US" b="1" dirty="0" smtClean="0"/>
              <a:t>Plugin</a:t>
            </a:r>
            <a:br>
              <a:rPr lang="en-US" b="1" dirty="0" smtClean="0"/>
            </a:br>
            <a:r>
              <a:rPr lang="en-US" sz="1100" dirty="0" smtClean="0"/>
              <a:t>2017:</a:t>
            </a:r>
          </a:p>
          <a:p>
            <a:pPr algn="ctr"/>
            <a:r>
              <a:rPr lang="en-US" sz="1100" dirty="0">
                <a:hlinkClick r:id="rId2"/>
              </a:rPr>
              <a:t>https://marketplace.visualstudio.com/items?itemName=TheQtCompany.QtVisualStudioTools-19123</a:t>
            </a:r>
            <a:endParaRPr lang="en-US" sz="1100" dirty="0"/>
          </a:p>
          <a:p>
            <a:pPr algn="ctr"/>
            <a:r>
              <a:rPr lang="en-US" sz="1100" dirty="0" smtClean="0"/>
              <a:t>2019: </a:t>
            </a:r>
            <a:r>
              <a:rPr lang="en-US" sz="1100" dirty="0"/>
              <a:t> </a:t>
            </a:r>
            <a:r>
              <a:rPr lang="en-US" sz="1100" dirty="0" smtClean="0">
                <a:hlinkClick r:id="rId3"/>
              </a:rPr>
              <a:t>https</a:t>
            </a:r>
            <a:r>
              <a:rPr lang="en-US" sz="1100" dirty="0">
                <a:hlinkClick r:id="rId3"/>
              </a:rPr>
              <a:t>://</a:t>
            </a:r>
            <a:r>
              <a:rPr lang="en-US" sz="1100" dirty="0" smtClean="0">
                <a:hlinkClick r:id="rId3"/>
              </a:rPr>
              <a:t>marketplace.visualstudio.com/items?itemName=TheQtCompany.QtVisualStudioTools2019</a:t>
            </a:r>
            <a:endParaRPr lang="en-US" sz="11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Setting up Qt + OpenGL</a:t>
            </a:r>
            <a:r>
              <a:rPr lang="en-US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+ Visual Studio</a:t>
            </a:r>
            <a:endParaRPr lang="en-US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220326"/>
            <a:ext cx="12192000" cy="637674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716" y="6291279"/>
            <a:ext cx="1852864" cy="49576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0"/>
            <a:ext cx="12192000" cy="8455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3D 2">
            <a:extLst>
              <a:ext uri="{FF2B5EF4-FFF2-40B4-BE49-F238E27FC236}">
                <a16:creationId xmlns:a16="http://schemas.microsoft.com/office/drawing/2014/main" id="{B50B1AB8-F700-4516-825B-6175463CCD3C}"/>
              </a:ext>
            </a:extLst>
          </p:cNvPr>
          <p:cNvSpPr txBox="1"/>
          <p:nvPr/>
        </p:nvSpPr>
        <p:spPr>
          <a:xfrm>
            <a:off x="240030" y="6369886"/>
            <a:ext cx="9326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z="1600" b="1" dirty="0" smtClean="0">
                <a:solidFill>
                  <a:schemeClr val="bg1">
                    <a:lumMod val="75000"/>
                  </a:schemeClr>
                </a:solidFill>
              </a:rPr>
              <a:t>Introduction to Graphics: 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Qt and OpenGL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56169" y="4287109"/>
            <a:ext cx="28884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Download Qt (</a:t>
            </a:r>
            <a:r>
              <a:rPr lang="en-US" b="1" dirty="0" smtClean="0"/>
              <a:t>Open-Source</a:t>
            </a:r>
            <a:r>
              <a:rPr lang="en-US" b="1" dirty="0" smtClean="0"/>
              <a:t>)</a:t>
            </a:r>
          </a:p>
          <a:p>
            <a:pPr algn="ctr"/>
            <a:r>
              <a:rPr lang="en-US" sz="1100" dirty="0">
                <a:hlinkClick r:id="rId5"/>
              </a:rPr>
              <a:t>https://</a:t>
            </a:r>
            <a:r>
              <a:rPr lang="en-US" sz="1100" dirty="0" smtClean="0">
                <a:hlinkClick r:id="rId5"/>
              </a:rPr>
              <a:t>www.qt.io/download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en-US" sz="1100" dirty="0">
                <a:hlinkClick r:id="rId6"/>
              </a:rPr>
              <a:t>https://</a:t>
            </a:r>
            <a:r>
              <a:rPr lang="en-US" sz="1100" dirty="0" smtClean="0">
                <a:hlinkClick r:id="rId6"/>
              </a:rPr>
              <a:t>www.qt.io/download-qt-installer</a:t>
            </a:r>
            <a:endParaRPr lang="en-US" sz="11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150421" y="4194777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2</a:t>
            </a:r>
            <a:endParaRPr lang="en-US" sz="4800" dirty="0"/>
          </a:p>
        </p:txBody>
      </p:sp>
      <p:sp>
        <p:nvSpPr>
          <p:cNvPr id="18" name="TextBox 17"/>
          <p:cNvSpPr txBox="1"/>
          <p:nvPr/>
        </p:nvSpPr>
        <p:spPr>
          <a:xfrm>
            <a:off x="401341" y="4194777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1</a:t>
            </a:r>
            <a:endParaRPr lang="en-US" sz="4800" dirty="0"/>
          </a:p>
        </p:txBody>
      </p:sp>
      <p:sp>
        <p:nvSpPr>
          <p:cNvPr id="19" name="TextBox 18"/>
          <p:cNvSpPr txBox="1"/>
          <p:nvPr/>
        </p:nvSpPr>
        <p:spPr>
          <a:xfrm>
            <a:off x="898593" y="4148609"/>
            <a:ext cx="294382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Download Visual Studio</a:t>
            </a:r>
          </a:p>
          <a:p>
            <a:pPr algn="ctr"/>
            <a:r>
              <a:rPr lang="en-US" sz="1100" dirty="0">
                <a:hlinkClick r:id="rId7"/>
              </a:rPr>
              <a:t>https://visualstudio.microsoft.com/downloads/</a:t>
            </a:r>
            <a:endParaRPr lang="en-US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7701868" y="4201579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3</a:t>
            </a:r>
            <a:endParaRPr lang="en-US" sz="48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243" y="1650761"/>
            <a:ext cx="2580110" cy="189208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897" y="1537742"/>
            <a:ext cx="2130003" cy="213000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328" y="1590710"/>
            <a:ext cx="2130003" cy="213000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817" y="3092718"/>
            <a:ext cx="1042083" cy="7641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0" y="527061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Installing in this order – usually leads to no problems</a:t>
            </a:r>
          </a:p>
          <a:p>
            <a:pPr algn="ctr"/>
            <a:r>
              <a:rPr lang="en-US" b="1" i="1" dirty="0" smtClean="0"/>
              <a:t>Be sure to match each version (ex: </a:t>
            </a:r>
            <a:r>
              <a:rPr lang="en-US" b="1" i="1" dirty="0" smtClean="0"/>
              <a:t>VS2017, QtVS2017, </a:t>
            </a:r>
            <a:r>
              <a:rPr lang="en-US" b="1" i="1" dirty="0" smtClean="0"/>
              <a:t>VS Qt Plugin </a:t>
            </a:r>
            <a:r>
              <a:rPr lang="en-US" b="1" i="1" dirty="0" smtClean="0"/>
              <a:t>2017) 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55986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Designing Graphics Interfaces: </a:t>
            </a:r>
            <a:r>
              <a:rPr lang="en-US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OpenGL + Qt</a:t>
            </a:r>
            <a:endParaRPr lang="en-US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220326"/>
            <a:ext cx="12192000" cy="637674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716" y="6291279"/>
            <a:ext cx="1852864" cy="49576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0"/>
            <a:ext cx="12192000" cy="8455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3D 2">
            <a:extLst>
              <a:ext uri="{FF2B5EF4-FFF2-40B4-BE49-F238E27FC236}">
                <a16:creationId xmlns:a16="http://schemas.microsoft.com/office/drawing/2014/main" id="{B50B1AB8-F700-4516-825B-6175463CCD3C}"/>
              </a:ext>
            </a:extLst>
          </p:cNvPr>
          <p:cNvSpPr txBox="1"/>
          <p:nvPr/>
        </p:nvSpPr>
        <p:spPr>
          <a:xfrm>
            <a:off x="240030" y="6369886"/>
            <a:ext cx="9326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z="1600" b="1" dirty="0" smtClean="0">
                <a:solidFill>
                  <a:schemeClr val="bg1">
                    <a:lumMod val="75000"/>
                  </a:schemeClr>
                </a:solidFill>
              </a:rPr>
              <a:t>Introduction to Graphics: 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Qt and OpenGL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967" y="1607725"/>
            <a:ext cx="6540066" cy="42502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103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604433" y="1685675"/>
            <a:ext cx="719239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Qt Version Selection (comes up when opening new Qt projects)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Right-click on the solution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Change Solution’s Qt Version</a:t>
            </a:r>
            <a:endParaRPr lang="en-US" sz="2000" dirty="0" smtClean="0">
              <a:latin typeface="Times New Roman" pitchFamily="18" charset="0"/>
              <a:cs typeface="Times New Roman" pitchFamily="18" charset="0"/>
              <a:sym typeface="Wingdings" panose="05000000000000000000" pitchFamily="2" charset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Designing an OpenGL UI with Qt: </a:t>
            </a: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en-US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dditional Notes</a:t>
            </a:r>
            <a:endParaRPr lang="en-US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220326"/>
            <a:ext cx="12192000" cy="637674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716" y="6291279"/>
            <a:ext cx="1852864" cy="49576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0"/>
            <a:ext cx="12192000" cy="8455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3D 2">
            <a:extLst>
              <a:ext uri="{FF2B5EF4-FFF2-40B4-BE49-F238E27FC236}">
                <a16:creationId xmlns:a16="http://schemas.microsoft.com/office/drawing/2014/main" id="{B50B1AB8-F700-4516-825B-6175463CCD3C}"/>
              </a:ext>
            </a:extLst>
          </p:cNvPr>
          <p:cNvSpPr txBox="1"/>
          <p:nvPr/>
        </p:nvSpPr>
        <p:spPr>
          <a:xfrm>
            <a:off x="240030" y="6369886"/>
            <a:ext cx="9326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z="1600" b="1" dirty="0" smtClean="0">
                <a:solidFill>
                  <a:schemeClr val="bg1">
                    <a:lumMod val="75000"/>
                  </a:schemeClr>
                </a:solidFill>
              </a:rPr>
              <a:t>Introduction to Graphics: 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Qt and OpenGL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743" y="1278307"/>
            <a:ext cx="3049747" cy="47924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5" name="Elbow Connector 4"/>
          <p:cNvCxnSpPr/>
          <p:nvPr/>
        </p:nvCxnSpPr>
        <p:spPr>
          <a:xfrm>
            <a:off x="4592940" y="2658788"/>
            <a:ext cx="4467298" cy="2415783"/>
          </a:xfrm>
          <a:prstGeom prst="bentConnector3">
            <a:avLst/>
          </a:prstGeom>
          <a:ln>
            <a:solidFill>
              <a:srgbClr val="00D00F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9060238" y="4974847"/>
            <a:ext cx="1361130" cy="1745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61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604434" y="1685675"/>
            <a:ext cx="1111549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When creating a Qt OpenGL project, you may have to add: </a:t>
            </a:r>
            <a:r>
              <a:rPr lang="en-US" sz="2000" dirty="0" smtClean="0">
                <a:solidFill>
                  <a:srgbClr val="00A40C"/>
                </a:solidFill>
              </a:rPr>
              <a:t>opengl32.lib</a:t>
            </a:r>
            <a:r>
              <a:rPr lang="en-US" dirty="0" smtClean="0"/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000" dirty="0">
                <a:solidFill>
                  <a:srgbClr val="00A40C"/>
                </a:solidFill>
              </a:rPr>
              <a:t>glu32.lib</a:t>
            </a:r>
            <a:r>
              <a:rPr lang="en-US" dirty="0"/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Properties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Linker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nput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Additional Dependencies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Qt creator has its own set of project files (*.pro, etc.) for Qt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itchFamily="18" charset="0"/>
              <a:cs typeface="Times New Roman" pitchFamily="18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You can use </a:t>
            </a:r>
            <a:r>
              <a:rPr lang="en-US" sz="2000" dirty="0" err="1" smtClean="0">
                <a:solidFill>
                  <a:srgbClr val="00A40C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QOpenGLFunctions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, but its not required (use OpenGL commands you are familiar with)</a:t>
            </a:r>
            <a:endParaRPr lang="en-US" sz="2000" dirty="0">
              <a:latin typeface="Times New Roman" pitchFamily="18" charset="0"/>
              <a:cs typeface="Times New Roman" pitchFamily="18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Don’t forget Qt specific things in code: </a:t>
            </a:r>
            <a:r>
              <a:rPr lang="en-US" sz="2000" dirty="0" smtClean="0">
                <a:solidFill>
                  <a:srgbClr val="00A40C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Q_OBJECT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, </a:t>
            </a:r>
            <a:r>
              <a:rPr lang="en-US" sz="2000" dirty="0" smtClean="0">
                <a:solidFill>
                  <a:srgbClr val="00A40C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public slots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, etc.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Designing an OpenGL UI with Qt: </a:t>
            </a: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en-US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dditional Notes</a:t>
            </a:r>
            <a:endParaRPr lang="en-US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220326"/>
            <a:ext cx="12192000" cy="637674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716" y="6291279"/>
            <a:ext cx="1852864" cy="49576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0"/>
            <a:ext cx="12192000" cy="8455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3D 2">
            <a:extLst>
              <a:ext uri="{FF2B5EF4-FFF2-40B4-BE49-F238E27FC236}">
                <a16:creationId xmlns:a16="http://schemas.microsoft.com/office/drawing/2014/main" id="{B50B1AB8-F700-4516-825B-6175463CCD3C}"/>
              </a:ext>
            </a:extLst>
          </p:cNvPr>
          <p:cNvSpPr txBox="1"/>
          <p:nvPr/>
        </p:nvSpPr>
        <p:spPr>
          <a:xfrm>
            <a:off x="240030" y="6369886"/>
            <a:ext cx="9326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z="1600" b="1" dirty="0" smtClean="0">
                <a:solidFill>
                  <a:schemeClr val="bg1">
                    <a:lumMod val="75000"/>
                  </a:schemeClr>
                </a:solidFill>
              </a:rPr>
              <a:t>Introduction to Graphics: 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Qt and OpenGL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22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Setting up Qt + OpenGL</a:t>
            </a:r>
            <a:r>
              <a:rPr lang="en-US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+ Visual Studio</a:t>
            </a:r>
            <a:endParaRPr lang="en-US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220326"/>
            <a:ext cx="12192000" cy="637674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716" y="6291279"/>
            <a:ext cx="1852864" cy="49576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0"/>
            <a:ext cx="12192000" cy="8455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3D 2">
            <a:extLst>
              <a:ext uri="{FF2B5EF4-FFF2-40B4-BE49-F238E27FC236}">
                <a16:creationId xmlns:a16="http://schemas.microsoft.com/office/drawing/2014/main" id="{B50B1AB8-F700-4516-825B-6175463CCD3C}"/>
              </a:ext>
            </a:extLst>
          </p:cNvPr>
          <p:cNvSpPr txBox="1"/>
          <p:nvPr/>
        </p:nvSpPr>
        <p:spPr>
          <a:xfrm>
            <a:off x="240030" y="6369886"/>
            <a:ext cx="9326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z="1600" b="1" dirty="0" smtClean="0">
                <a:solidFill>
                  <a:schemeClr val="bg1">
                    <a:lumMod val="75000"/>
                  </a:schemeClr>
                </a:solidFill>
              </a:rPr>
              <a:t>Introduction to Graphics: 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Qt and OpenGL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60" y="1417638"/>
            <a:ext cx="1103224" cy="8090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05383" y="1567198"/>
            <a:ext cx="10018996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Installation Notes: We will use Qt 5.12 with Visual Studio 2017 (for stability)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Download the open source version (</a:t>
            </a:r>
            <a:r>
              <a:rPr lang="en-US" sz="1600" dirty="0"/>
              <a:t>Qt </a:t>
            </a:r>
            <a:r>
              <a:rPr lang="en-US" sz="1600" dirty="0" smtClean="0"/>
              <a:t>5.12 </a:t>
            </a:r>
            <a:r>
              <a:rPr lang="en-US" sz="1600" dirty="0"/>
              <a:t>is a large download </a:t>
            </a:r>
            <a:r>
              <a:rPr lang="en-US" sz="1600" dirty="0" smtClean="0"/>
              <a:t>~3.7GB)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You now have to make a </a:t>
            </a:r>
            <a:r>
              <a:rPr lang="en-US" sz="1600" b="1" i="1" dirty="0" smtClean="0"/>
              <a:t>Qt Account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main downloads page will send you to the </a:t>
            </a:r>
            <a:r>
              <a:rPr lang="en-US" sz="1600" b="1" i="1" dirty="0" smtClean="0"/>
              <a:t>online installer</a:t>
            </a:r>
            <a:r>
              <a:rPr lang="en-US" sz="1600" dirty="0"/>
              <a:t> </a:t>
            </a:r>
            <a:r>
              <a:rPr lang="en-US" sz="1600" dirty="0" smtClean="0"/>
              <a:t>for Qt6 which is currently </a:t>
            </a:r>
            <a:r>
              <a:rPr lang="en-US" sz="1600" b="1" i="1" dirty="0" smtClean="0"/>
              <a:t>unstable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i="1" dirty="0" smtClean="0"/>
              <a:t>This can be used with Visual Studio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TO DOWNLOAD Qt 5.12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Download name should be </a:t>
            </a:r>
            <a:r>
              <a:rPr lang="en-US" sz="1600" dirty="0"/>
              <a:t>something like: </a:t>
            </a:r>
            <a:r>
              <a:rPr lang="en-US" sz="1600" b="1" dirty="0"/>
              <a:t>qt-opensource-windows-x86-5.12.10.exe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O</a:t>
            </a:r>
            <a:r>
              <a:rPr lang="en-US" sz="1600" b="1" dirty="0" smtClean="0"/>
              <a:t>ffline </a:t>
            </a:r>
            <a:r>
              <a:rPr lang="en-US" sz="1600" b="1" dirty="0"/>
              <a:t>installer</a:t>
            </a:r>
            <a:r>
              <a:rPr lang="en-US" sz="1600" dirty="0"/>
              <a:t>: </a:t>
            </a:r>
            <a:r>
              <a:rPr lang="en-US" sz="1600" dirty="0">
                <a:hlinkClick r:id="rId4"/>
              </a:rPr>
              <a:t>https://</a:t>
            </a:r>
            <a:r>
              <a:rPr lang="en-US" sz="1600" dirty="0" smtClean="0">
                <a:hlinkClick r:id="rId4"/>
              </a:rPr>
              <a:t>www.qt.io/offline-installers</a:t>
            </a:r>
            <a:endParaRPr lang="en-US" sz="1600" dirty="0" smtClean="0"/>
          </a:p>
          <a:p>
            <a:endParaRPr lang="en-US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Mirrors: </a:t>
            </a:r>
            <a:r>
              <a:rPr lang="en-US" sz="1600" dirty="0" smtClean="0"/>
              <a:t>If you are having trouble (speed or hash errors) try a mirror:</a:t>
            </a:r>
            <a:br>
              <a:rPr lang="en-US" sz="1600" dirty="0" smtClean="0"/>
            </a:br>
            <a:r>
              <a:rPr lang="en-US" sz="1600" dirty="0" smtClean="0">
                <a:hlinkClick r:id="rId5"/>
              </a:rPr>
              <a:t>https://download.qt.io/official_releases/qt/5.12/5.12.10/qt-opensource-windows-x86-5.12.10.exe.mirrorlist</a:t>
            </a:r>
            <a:endParaRPr lang="en-US" sz="1600" dirty="0" smtClean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409291" y="3738402"/>
            <a:ext cx="0" cy="446729"/>
          </a:xfrm>
          <a:prstGeom prst="straightConnector1">
            <a:avLst/>
          </a:prstGeom>
          <a:ln w="57150">
            <a:solidFill>
              <a:srgbClr val="00D00F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669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Side-note: Setting </a:t>
            </a:r>
            <a:r>
              <a:rPr lang="en-US" sz="3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up Qt + OpenGL</a:t>
            </a:r>
            <a:r>
              <a:rPr lang="en-US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+ Visual Studio</a:t>
            </a:r>
            <a:endParaRPr lang="en-US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220326"/>
            <a:ext cx="12192000" cy="637674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716" y="6291279"/>
            <a:ext cx="1852864" cy="49576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0"/>
            <a:ext cx="12192000" cy="8455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3D 2">
            <a:extLst>
              <a:ext uri="{FF2B5EF4-FFF2-40B4-BE49-F238E27FC236}">
                <a16:creationId xmlns:a16="http://schemas.microsoft.com/office/drawing/2014/main" id="{B50B1AB8-F700-4516-825B-6175463CCD3C}"/>
              </a:ext>
            </a:extLst>
          </p:cNvPr>
          <p:cNvSpPr txBox="1"/>
          <p:nvPr/>
        </p:nvSpPr>
        <p:spPr>
          <a:xfrm>
            <a:off x="240030" y="6369886"/>
            <a:ext cx="9326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z="1600" b="1" dirty="0" smtClean="0">
                <a:solidFill>
                  <a:schemeClr val="bg1">
                    <a:lumMod val="75000"/>
                  </a:schemeClr>
                </a:solidFill>
              </a:rPr>
              <a:t>Introduction to Graphics: 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Qt and OpenGL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60" y="1417638"/>
            <a:ext cx="1103224" cy="8090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852261" y="1549594"/>
            <a:ext cx="3783653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This is the download for Qt 5.12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</a:rPr>
              <a:t>Works with VS2017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</a:rPr>
              <a:t>Offline installer is the best bet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rgbClr val="FF0000"/>
              </a:solidFill>
            </a:endParaRPr>
          </a:p>
          <a:p>
            <a:r>
              <a:rPr lang="en-US" sz="1400" dirty="0" smtClean="0">
                <a:solidFill>
                  <a:srgbClr val="FF0000"/>
                </a:solidFill>
              </a:rPr>
              <a:t>This is the installer we want to use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506" y="1472812"/>
            <a:ext cx="4025928" cy="45040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8" name="Straight Arrow Connector 7"/>
          <p:cNvCxnSpPr/>
          <p:nvPr/>
        </p:nvCxnSpPr>
        <p:spPr>
          <a:xfrm flipH="1">
            <a:off x="5360347" y="2806021"/>
            <a:ext cx="2491914" cy="0"/>
          </a:xfrm>
          <a:prstGeom prst="straightConnector1">
            <a:avLst/>
          </a:prstGeom>
          <a:ln>
            <a:solidFill>
              <a:srgbClr val="00D00F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571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Side-note: Setting </a:t>
            </a:r>
            <a:r>
              <a:rPr lang="en-US" sz="3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up Qt + OpenGL</a:t>
            </a:r>
            <a:r>
              <a:rPr lang="en-US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+ Visual Studio</a:t>
            </a:r>
            <a:endParaRPr lang="en-US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220326"/>
            <a:ext cx="12192000" cy="637674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716" y="6291279"/>
            <a:ext cx="1852864" cy="49576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0"/>
            <a:ext cx="12192000" cy="8455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3D 2">
            <a:extLst>
              <a:ext uri="{FF2B5EF4-FFF2-40B4-BE49-F238E27FC236}">
                <a16:creationId xmlns:a16="http://schemas.microsoft.com/office/drawing/2014/main" id="{B50B1AB8-F700-4516-825B-6175463CCD3C}"/>
              </a:ext>
            </a:extLst>
          </p:cNvPr>
          <p:cNvSpPr txBox="1"/>
          <p:nvPr/>
        </p:nvSpPr>
        <p:spPr>
          <a:xfrm>
            <a:off x="240030" y="6369886"/>
            <a:ext cx="9326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z="1600" b="1" dirty="0" smtClean="0">
                <a:solidFill>
                  <a:schemeClr val="bg1">
                    <a:lumMod val="75000"/>
                  </a:schemeClr>
                </a:solidFill>
              </a:rPr>
              <a:t>Introduction to Graphics: 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Qt and OpenGL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60" y="1417638"/>
            <a:ext cx="1103224" cy="8090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594" y="1530452"/>
            <a:ext cx="6893140" cy="43768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9123060" y="1549594"/>
            <a:ext cx="275716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This is the download for Qt6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</a:rPr>
              <a:t>Qt6 will work with VS2019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</a:rPr>
              <a:t>BUT!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</a:rPr>
              <a:t>Installer may encounter errors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62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Side-note: Setting </a:t>
            </a:r>
            <a:r>
              <a:rPr lang="en-US" sz="3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up Qt + OpenGL</a:t>
            </a:r>
            <a:r>
              <a:rPr lang="en-US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+ Visual Studio</a:t>
            </a:r>
            <a:endParaRPr lang="en-US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220326"/>
            <a:ext cx="12192000" cy="637674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716" y="6291279"/>
            <a:ext cx="1852864" cy="49576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0"/>
            <a:ext cx="12192000" cy="8455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3D 2">
            <a:extLst>
              <a:ext uri="{FF2B5EF4-FFF2-40B4-BE49-F238E27FC236}">
                <a16:creationId xmlns:a16="http://schemas.microsoft.com/office/drawing/2014/main" id="{B50B1AB8-F700-4516-825B-6175463CCD3C}"/>
              </a:ext>
            </a:extLst>
          </p:cNvPr>
          <p:cNvSpPr txBox="1"/>
          <p:nvPr/>
        </p:nvSpPr>
        <p:spPr>
          <a:xfrm>
            <a:off x="240030" y="6369886"/>
            <a:ext cx="9326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z="1600" b="1" dirty="0" smtClean="0">
                <a:solidFill>
                  <a:schemeClr val="bg1">
                    <a:lumMod val="75000"/>
                  </a:schemeClr>
                </a:solidFill>
              </a:rPr>
              <a:t>Introduction to Graphics: 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Qt and OpenGL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60" y="1417638"/>
            <a:ext cx="1103224" cy="8090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407" y="1358744"/>
            <a:ext cx="7061229" cy="46232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4704622" y="2980526"/>
            <a:ext cx="1521674" cy="307126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23060" y="1549594"/>
            <a:ext cx="27571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This is the setup for Qt6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</a:rPr>
              <a:t>Qt6 will work with VS2019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</a:rPr>
              <a:t>BUT!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</a:rPr>
              <a:t>Installer may encounter errors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66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Setting up Qt + OpenGL</a:t>
            </a:r>
            <a:r>
              <a:rPr lang="en-US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+ Visual Studio</a:t>
            </a:r>
            <a:endParaRPr lang="en-US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220326"/>
            <a:ext cx="12192000" cy="637674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716" y="6291279"/>
            <a:ext cx="1852864" cy="49576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0"/>
            <a:ext cx="12192000" cy="8455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3D 2">
            <a:extLst>
              <a:ext uri="{FF2B5EF4-FFF2-40B4-BE49-F238E27FC236}">
                <a16:creationId xmlns:a16="http://schemas.microsoft.com/office/drawing/2014/main" id="{B50B1AB8-F700-4516-825B-6175463CCD3C}"/>
              </a:ext>
            </a:extLst>
          </p:cNvPr>
          <p:cNvSpPr txBox="1"/>
          <p:nvPr/>
        </p:nvSpPr>
        <p:spPr>
          <a:xfrm>
            <a:off x="240030" y="6369886"/>
            <a:ext cx="9326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z="1600" b="1" dirty="0" smtClean="0">
                <a:solidFill>
                  <a:schemeClr val="bg1">
                    <a:lumMod val="75000"/>
                  </a:schemeClr>
                </a:solidFill>
              </a:rPr>
              <a:t>Introduction to Graphics: 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Qt and OpenGL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60" y="1417638"/>
            <a:ext cx="1103224" cy="8090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626" y="1417638"/>
            <a:ext cx="6451176" cy="450917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42632" y="2845312"/>
            <a:ext cx="2523413" cy="239915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425044" y="1500733"/>
            <a:ext cx="326671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Once all 3 are installed: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Qt, VS, Qt-VS Plugin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Setup a Qt version: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>=&gt; Qt VS Tools</a:t>
            </a:r>
            <a:br>
              <a:rPr lang="en-US" sz="1600" dirty="0" smtClean="0"/>
            </a:br>
            <a:r>
              <a:rPr lang="en-US" sz="1600" dirty="0" smtClean="0"/>
              <a:t>=&gt; Qt Versions</a:t>
            </a:r>
            <a:br>
              <a:rPr lang="en-US" sz="1600" dirty="0" smtClean="0"/>
            </a:br>
            <a:r>
              <a:rPr lang="en-US" sz="1600" dirty="0" smtClean="0"/>
              <a:t>=&gt; Set path to your installation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5278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604434" y="1685675"/>
            <a:ext cx="111154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What? </a:t>
            </a:r>
            <a:r>
              <a:rPr lang="en-US" sz="2000" dirty="0" smtClean="0"/>
              <a:t>A cross-platform UI framework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Like: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wxWidgets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FLTK,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etc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(Much more than GLUT!)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Available for: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C+, Python, Go, Haskell, etc.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Qt: </a:t>
            </a:r>
            <a:r>
              <a:rPr lang="en-US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TLDR</a:t>
            </a:r>
            <a:endParaRPr lang="en-US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220326"/>
            <a:ext cx="12192000" cy="637674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3D 2">
            <a:extLst>
              <a:ext uri="{FF2B5EF4-FFF2-40B4-BE49-F238E27FC236}">
                <a16:creationId xmlns:a16="http://schemas.microsoft.com/office/drawing/2014/main" id="{B50B1AB8-F700-4516-825B-6175463CCD3C}"/>
              </a:ext>
            </a:extLst>
          </p:cNvPr>
          <p:cNvSpPr txBox="1"/>
          <p:nvPr/>
        </p:nvSpPr>
        <p:spPr>
          <a:xfrm>
            <a:off x="240030" y="6369886"/>
            <a:ext cx="9326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z="1600" b="1" dirty="0" smtClean="0">
                <a:solidFill>
                  <a:schemeClr val="bg1">
                    <a:lumMod val="75000"/>
                  </a:schemeClr>
                </a:solidFill>
              </a:rPr>
              <a:t>Introduction to Graphics: 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Qt and OpenGL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716" y="6291279"/>
            <a:ext cx="1852864" cy="49576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0"/>
            <a:ext cx="12192000" cy="8455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164" y="882594"/>
            <a:ext cx="2930236" cy="2148840"/>
          </a:xfrm>
          <a:prstGeom prst="rect">
            <a:avLst/>
          </a:prstGeom>
        </p:spPr>
      </p:pic>
      <p:cxnSp>
        <p:nvCxnSpPr>
          <p:cNvPr id="16" name="Elbow Connector 15"/>
          <p:cNvCxnSpPr/>
          <p:nvPr/>
        </p:nvCxnSpPr>
        <p:spPr>
          <a:xfrm rot="5400000" flipH="1" flipV="1">
            <a:off x="8454727" y="2655234"/>
            <a:ext cx="1378547" cy="411480"/>
          </a:xfrm>
          <a:prstGeom prst="bentConnector3">
            <a:avLst>
              <a:gd name="adj1" fmla="val 42538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Elbow Connector 20"/>
          <p:cNvCxnSpPr/>
          <p:nvPr/>
        </p:nvCxnSpPr>
        <p:spPr>
          <a:xfrm rot="5400000" flipH="1" flipV="1">
            <a:off x="9595786" y="2498687"/>
            <a:ext cx="1165860" cy="937260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803842" y="3601980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9566910" y="3596544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9932670" y="3596544"/>
            <a:ext cx="2098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 ‘Cute’ or </a:t>
            </a:r>
            <a:r>
              <a:rPr lang="en-US" i="1" dirty="0" smtClean="0"/>
              <a:t>Cutie?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60797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604434" y="1685675"/>
            <a:ext cx="1111549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What? </a:t>
            </a:r>
            <a:r>
              <a:rPr lang="en-US" sz="2000" dirty="0" smtClean="0"/>
              <a:t>A cross-platform UI framework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Like: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wxWidgets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FLTK,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etc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(Much more than GLUT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!)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Available for: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C+, Python, Go, Haskell, etc.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/>
              <a:t>Why? </a:t>
            </a:r>
            <a:r>
              <a:rPr lang="en-US" sz="2000" dirty="0" smtClean="0"/>
              <a:t>Develop your applications interface once, deploy to all systems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Support: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Windows, Mac, Linux –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(Mac/Linux can use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Creator IDE)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Easy to use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Easy to customize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– Qt CSS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Easy to design complex interfaces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(no code bloat,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limited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crazy macros)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Qt: </a:t>
            </a:r>
            <a:r>
              <a:rPr lang="en-US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TLDR</a:t>
            </a:r>
            <a:endParaRPr lang="en-US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220326"/>
            <a:ext cx="12192000" cy="637674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3D 2">
            <a:extLst>
              <a:ext uri="{FF2B5EF4-FFF2-40B4-BE49-F238E27FC236}">
                <a16:creationId xmlns:a16="http://schemas.microsoft.com/office/drawing/2014/main" id="{B50B1AB8-F700-4516-825B-6175463CCD3C}"/>
              </a:ext>
            </a:extLst>
          </p:cNvPr>
          <p:cNvSpPr txBox="1"/>
          <p:nvPr/>
        </p:nvSpPr>
        <p:spPr>
          <a:xfrm>
            <a:off x="240030" y="6369886"/>
            <a:ext cx="9326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z="1600" b="1" dirty="0" smtClean="0">
                <a:solidFill>
                  <a:schemeClr val="bg1">
                    <a:lumMod val="75000"/>
                  </a:schemeClr>
                </a:solidFill>
              </a:rPr>
              <a:t>Introduction to Graphics: 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Qt and OpenGL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716" y="6291279"/>
            <a:ext cx="1852864" cy="49576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0"/>
            <a:ext cx="12192000" cy="8455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164" y="882594"/>
            <a:ext cx="2930236" cy="21488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26434" y="3218818"/>
            <a:ext cx="2930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Coding Configuration: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Visual Studio 201X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Qt </a:t>
            </a:r>
            <a:r>
              <a:rPr lang="en-US" dirty="0" smtClean="0"/>
              <a:t>v &gt;= 5.12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Visual Studio Qt Plugin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81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7033</TotalTime>
  <Words>1335</Words>
  <Application>Microsoft Office PowerPoint</Application>
  <PresentationFormat>Widescreen</PresentationFormat>
  <Paragraphs>252</Paragraphs>
  <Slides>22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Segoe UI</vt:lpstr>
      <vt:lpstr>Times New Roman</vt:lpstr>
      <vt:lpstr>Wingdings</vt:lpstr>
      <vt:lpstr>Office Theme</vt:lpstr>
      <vt:lpstr>CSCI-4565/5565: OpenGL + Qt (interfaces)</vt:lpstr>
      <vt:lpstr>Setting up Qt + OpenGL + Visual Studio</vt:lpstr>
      <vt:lpstr>Setting up Qt + OpenGL + Visual Studio</vt:lpstr>
      <vt:lpstr>Side-note: Setting up Qt + OpenGL + Visual Studio</vt:lpstr>
      <vt:lpstr>Side-note: Setting up Qt + OpenGL + Visual Studio</vt:lpstr>
      <vt:lpstr>Side-note: Setting up Qt + OpenGL + Visual Studio</vt:lpstr>
      <vt:lpstr>Setting up Qt + OpenGL + Visual Studio</vt:lpstr>
      <vt:lpstr>Qt: TLDR</vt:lpstr>
      <vt:lpstr>Qt: TLDR</vt:lpstr>
      <vt:lpstr>Qt: TLDR</vt:lpstr>
      <vt:lpstr>Designing Graphics Interfaces: Freeglut [vs] Qt</vt:lpstr>
      <vt:lpstr>Qt: TLDR</vt:lpstr>
      <vt:lpstr>Qt: Design + MOC</vt:lpstr>
      <vt:lpstr>Qt: The concept of Signals and Slots (event routing)</vt:lpstr>
      <vt:lpstr>Qt: Architecture TLDR</vt:lpstr>
      <vt:lpstr>Qt: TLDR Class Hierarchy </vt:lpstr>
      <vt:lpstr>Qt Example: px-studio: 3D printing elastic materials</vt:lpstr>
      <vt:lpstr>Qt + OpenGL: UI Customization through CSS</vt:lpstr>
      <vt:lpstr>Designing Graphics Interfaces: OpenGL + Qt</vt:lpstr>
      <vt:lpstr>Designing Graphics Interfaces: OpenGL + Qt</vt:lpstr>
      <vt:lpstr>Designing an OpenGL UI with Qt: Additional Notes</vt:lpstr>
      <vt:lpstr>Designing an OpenGL UI with Qt: Additional Notes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[CSCI-4800/5800] - Shaders and GPU Programming</dc:title>
  <dc:creator>Shane T</dc:creator>
  <cp:lastModifiedBy>Shane T</cp:lastModifiedBy>
  <cp:revision>1365</cp:revision>
  <dcterms:created xsi:type="dcterms:W3CDTF">2016-01-27T09:43:47Z</dcterms:created>
  <dcterms:modified xsi:type="dcterms:W3CDTF">2021-03-10T19:14:28Z</dcterms:modified>
</cp:coreProperties>
</file>